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60" r:id="rId4"/>
    <p:sldId id="256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B7C6-0EC5-124A-9DCA-C184B25B4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28026-AE83-134E-A55F-F9D296119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28F8D-8C4F-534E-838D-3377366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A7B32-1B28-384D-9951-6F758FDB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7119-5E3C-8E44-B5A7-A7FAF9AD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9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2198-10D2-D54A-A691-BFCAB317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C2388-926A-3148-8F42-C2BC5018B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E3E5B-31DE-9648-A4CD-70BF199B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B156-9976-8C4F-9593-7E92A8CC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728BA-602E-BE41-94D0-536871D4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219B8-BBE2-2243-B6BB-B5F6FBA2B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B7884-E212-C945-BB35-88AE138D2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19F30-749F-0548-BBE8-3010F82D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6BA9-FD86-A64B-A885-45E7ECF8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72905-291B-2A48-8284-0ABAED6A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0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8715-ED76-AB43-83FB-7DED54D2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2423-9AE5-DF4C-8F19-5618B1049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52E-2661-7642-9E5E-32B70083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3FA0-4477-2649-9EF5-337B6FB6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AE04-D08F-CE46-8AC6-521342B6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9DEF-5FB6-C14B-8AA8-F775B4C4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3A129-C5C1-B543-8508-8D9F811A9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86FA4-DD16-9D42-A61A-9C3A9391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B803D-2466-7648-B223-5A98417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557BE-386C-DC44-9791-2370B4E6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8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D336-3C86-2741-9555-378601E8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8C363-2352-924A-BAA1-7D46D0487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4687C-2DB4-9E4F-A1D9-2F4AAD4E5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600C7-212E-104C-A70D-65C1B154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43232-F047-3D4B-A3DD-8496BA8C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DEBF-6F85-2744-B99A-0ACDB665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3A45-4CEC-8D44-B9DA-9FA36D11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182D9-B465-8742-99BE-0F7523A63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F4B85-4707-DB46-8A69-352BFC3A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9834E-7517-4148-8DEA-A2AE90EA8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2DF94-4465-F34D-8784-DA2FA6C6F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33015-3C41-C243-BE84-DF4E6C90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6E762-D3C0-1146-9178-1AA8E5A0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6038F-6E38-DE42-9474-85A4045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6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FE87-B488-E742-BC23-5E89E8E0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7B5C6-1EED-2F42-8694-A03CD47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1A3D-C4F2-D140-9884-8F61635D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42A9D-7A53-8341-968C-02120E82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3D10B-FDEA-034B-919F-EB7FBEC5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5985C-6081-9441-91B1-315A83C2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5A3A9-8D26-9140-BBBE-72F4E30F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9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725A-F156-E143-B726-F893ECC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B420-9D96-1448-963A-84E72166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764FA-6313-CE4E-91FC-B4677D003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78DDF-8CB0-374B-8355-BCCAC139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424BC-614F-1E4D-9282-40C2488F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2009E-2772-B34F-9BA3-9065ADD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5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177-7F80-DA49-BF36-52B6237D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96639-87C3-A544-99C3-A59CE4D69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130CB-536E-6842-B58E-823DB128E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6F5B3-51B2-564D-B625-F0898895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3AA08-C056-8C48-8D55-29FE9A5D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69FC2-A598-5343-A4D0-ABE5C358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8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C5FC5-F4BB-5C40-8C25-258BEC98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90B68-A2F1-324B-A903-C6F22B968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40FE-DAFC-DD45-9497-57286C4C2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5B16-6333-BD4D-A82C-20A8EB66876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8F223-92B6-B245-A014-EB071BDB6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37CD-262D-C04E-9D2D-F79970133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8441D-DF1D-AE47-8704-8E06BCAA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3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4C7B4-D0CD-1442-AB39-517A3FE77EBE}"/>
              </a:ext>
            </a:extLst>
          </p:cNvPr>
          <p:cNvSpPr txBox="1"/>
          <p:nvPr/>
        </p:nvSpPr>
        <p:spPr>
          <a:xfrm>
            <a:off x="28771" y="617648"/>
            <a:ext cx="5484841" cy="1847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u-HU" sz="2800" b="1" dirty="0"/>
              <a:t>Gyógyszerészi Biotechnológia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u-HU" sz="2800" b="1" dirty="0"/>
              <a:t>Intézet</a:t>
            </a:r>
            <a:endParaRPr lang="en-US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1038" name="Oval 8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861806D-94EB-7A45-9780-24DF910DD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5739" b="-2"/>
          <a:stretch/>
        </p:blipFill>
        <p:spPr bwMode="auto"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93DF21-90CE-CA49-8200-CEEC2680A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11787"/>
          <a:stretch/>
        </p:blipFill>
        <p:spPr bwMode="auto"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68276A-6FD3-AF49-80E7-2D344D62F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" b="1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C451196-D6A6-3346-9781-2EAB67F19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5" r="1507" b="-5"/>
          <a:stretch/>
        </p:blipFill>
        <p:spPr bwMode="auto"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59891CF-568A-C949-A298-A2FDC2DF8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1" b="14759"/>
          <a:stretch/>
        </p:blipFill>
        <p:spPr bwMode="auto"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1228B47-C803-1843-AF54-57DA5874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r="-2" b="-2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P MS Pharmacy Programme - Structure of the Program">
            <a:extLst>
              <a:ext uri="{FF2B5EF4-FFF2-40B4-BE49-F238E27FC236}">
                <a16:creationId xmlns:a16="http://schemas.microsoft.com/office/drawing/2014/main" id="{50DFF80D-6196-1346-B9F1-54D45E69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79" y="1807474"/>
            <a:ext cx="2020824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C8CA4A-D71F-6A4D-9AE7-FD40F456B958}"/>
              </a:ext>
            </a:extLst>
          </p:cNvPr>
          <p:cNvSpPr txBox="1"/>
          <p:nvPr/>
        </p:nvSpPr>
        <p:spPr>
          <a:xfrm>
            <a:off x="280415" y="1320336"/>
            <a:ext cx="1146610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Viszonylag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új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és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növekvő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hu-HU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tudomány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terület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ahol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biotechnológia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elveit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alkalmazzák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gyógyszerek</a:t>
            </a:r>
            <a:r>
              <a:rPr lang="hu-HU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fejlesztéséhez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hu-HU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úgy mint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antitestek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nukleinsav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termékek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és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vakcinák</a:t>
            </a:r>
            <a:r>
              <a:rPr lang="hu-HU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például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koronavírus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elleni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vakcinák</a:t>
            </a:r>
            <a:r>
              <a:rPr lang="hu-HU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kifejlesztésére</a:t>
            </a:r>
            <a:r>
              <a:rPr lang="hu-HU" sz="21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3D309-1475-FF4B-9AA3-5808292A69D7}"/>
              </a:ext>
            </a:extLst>
          </p:cNvPr>
          <p:cNvSpPr txBox="1"/>
          <p:nvPr/>
        </p:nvSpPr>
        <p:spPr>
          <a:xfrm>
            <a:off x="3632747" y="159050"/>
            <a:ext cx="4877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1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Miért fontos a gyógyszerészi biotechnológia</a:t>
            </a:r>
            <a:r>
              <a:rPr lang="en-US" sz="2400" b="1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? </a:t>
            </a:r>
            <a:endParaRPr lang="en-GB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36192-B142-384F-BE39-42D44D510DD1}"/>
              </a:ext>
            </a:extLst>
          </p:cNvPr>
          <p:cNvSpPr txBox="1"/>
          <p:nvPr/>
        </p:nvSpPr>
        <p:spPr>
          <a:xfrm>
            <a:off x="280415" y="2927317"/>
            <a:ext cx="845209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100" dirty="0">
                <a:cs typeface="Times New Roman" panose="02020603050405020304" pitchFamily="18" charset="0"/>
              </a:rPr>
              <a:t>B</a:t>
            </a:r>
            <a:r>
              <a:rPr lang="en-GB" sz="2100" dirty="0" err="1">
                <a:cs typeface="Times New Roman" panose="02020603050405020304" pitchFamily="18" charset="0"/>
              </a:rPr>
              <a:t>iotechnológiai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hu-HU" sz="2100" dirty="0">
                <a:cs typeface="Times New Roman" panose="02020603050405020304" pitchFamily="18" charset="0"/>
              </a:rPr>
              <a:t>szempontból egy </a:t>
            </a:r>
            <a:r>
              <a:rPr lang="en-GB" sz="2100" dirty="0" err="1">
                <a:cs typeface="Times New Roman" panose="02020603050405020304" pitchFamily="18" charset="0"/>
              </a:rPr>
              <a:t>gyógyszer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kifejlesztéséhez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hu-HU" sz="2100" dirty="0">
                <a:cs typeface="Times New Roman" panose="02020603050405020304" pitchFamily="18" charset="0"/>
              </a:rPr>
              <a:t>a következő lépések szükségesek:</a:t>
            </a:r>
          </a:p>
          <a:p>
            <a:endParaRPr lang="hu-HU" sz="2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Times New Roman" panose="02020603050405020304" pitchFamily="18" charset="0"/>
              </a:rPr>
              <a:t>a </a:t>
            </a:r>
            <a:r>
              <a:rPr lang="en-GB" sz="2100" dirty="0" err="1">
                <a:cs typeface="Times New Roman" panose="02020603050405020304" pitchFamily="18" charset="0"/>
              </a:rPr>
              <a:t>betegséget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szabályozó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elvek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és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molekuláris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mechanizmusok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megértése</a:t>
            </a:r>
            <a:endParaRPr lang="hu-HU" sz="2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Times New Roman" panose="02020603050405020304" pitchFamily="18" charset="0"/>
              </a:rPr>
              <a:t>a </a:t>
            </a:r>
            <a:r>
              <a:rPr lang="en-GB" sz="2100" dirty="0" err="1">
                <a:cs typeface="Times New Roman" panose="02020603050405020304" pitchFamily="18" charset="0"/>
              </a:rPr>
              <a:t>molekulák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szintézise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és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tisztítása</a:t>
            </a:r>
            <a:endParaRPr lang="hu-HU" sz="2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Times New Roman" panose="02020603050405020304" pitchFamily="18" charset="0"/>
              </a:rPr>
              <a:t>a </a:t>
            </a:r>
            <a:r>
              <a:rPr lang="en-GB" sz="2100" dirty="0" err="1">
                <a:cs typeface="Times New Roman" panose="02020603050405020304" pitchFamily="18" charset="0"/>
              </a:rPr>
              <a:t>termék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eltarthatóságának</a:t>
            </a:r>
            <a:r>
              <a:rPr lang="en-GB" sz="2100" dirty="0">
                <a:cs typeface="Times New Roman" panose="02020603050405020304" pitchFamily="18" charset="0"/>
              </a:rPr>
              <a:t>, </a:t>
            </a:r>
            <a:r>
              <a:rPr lang="en-GB" sz="2100" dirty="0" err="1">
                <a:cs typeface="Times New Roman" panose="02020603050405020304" pitchFamily="18" charset="0"/>
              </a:rPr>
              <a:t>stabilitásának</a:t>
            </a:r>
            <a:r>
              <a:rPr lang="en-GB" sz="2100" dirty="0">
                <a:cs typeface="Times New Roman" panose="02020603050405020304" pitchFamily="18" charset="0"/>
              </a:rPr>
              <a:t>, </a:t>
            </a:r>
            <a:r>
              <a:rPr lang="en-GB" sz="2100" dirty="0" err="1">
                <a:cs typeface="Times New Roman" panose="02020603050405020304" pitchFamily="18" charset="0"/>
              </a:rPr>
              <a:t>toxicitásának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és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immunogenitásának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meghatározása</a:t>
            </a:r>
            <a:endParaRPr lang="hu-HU" sz="2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>
                <a:cs typeface="Times New Roman" panose="02020603050405020304" pitchFamily="18" charset="0"/>
              </a:rPr>
              <a:t>gyógyszerhatóanyag</a:t>
            </a:r>
            <a:r>
              <a:rPr lang="en-GB" sz="2100" dirty="0">
                <a:cs typeface="Times New Roman" panose="02020603050405020304" pitchFamily="18" charset="0"/>
              </a:rPr>
              <a:t> -</a:t>
            </a:r>
            <a:r>
              <a:rPr lang="en-GB" sz="2100" dirty="0" err="1">
                <a:cs typeface="Times New Roman" panose="02020603050405020304" pitchFamily="18" charset="0"/>
              </a:rPr>
              <a:t>tesztelő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és</a:t>
            </a:r>
            <a:r>
              <a:rPr lang="en-GB" sz="2100" dirty="0">
                <a:cs typeface="Times New Roman" panose="02020603050405020304" pitchFamily="18" charset="0"/>
              </a:rPr>
              <a:t> -</a:t>
            </a:r>
            <a:r>
              <a:rPr lang="en-GB" sz="2100" dirty="0" err="1">
                <a:cs typeface="Times New Roman" panose="02020603050405020304" pitchFamily="18" charset="0"/>
              </a:rPr>
              <a:t>szállító</a:t>
            </a:r>
            <a:r>
              <a:rPr lang="en-GB" sz="2100" dirty="0"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cs typeface="Times New Roman" panose="02020603050405020304" pitchFamily="18" charset="0"/>
              </a:rPr>
              <a:t>rendszerek</a:t>
            </a:r>
            <a:endParaRPr lang="en-GB" sz="21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Signaling Pathways | Sino Biological">
            <a:extLst>
              <a:ext uri="{FF2B5EF4-FFF2-40B4-BE49-F238E27FC236}">
                <a16:creationId xmlns:a16="http://schemas.microsoft.com/office/drawing/2014/main" id="{DA605DB2-4AED-2941-8F65-DE613DC5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69" y="2396378"/>
            <a:ext cx="3459490" cy="41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3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C43F0-0DA4-0947-874D-5FA13A95DF60}"/>
              </a:ext>
            </a:extLst>
          </p:cNvPr>
          <p:cNvSpPr txBox="1"/>
          <p:nvPr/>
        </p:nvSpPr>
        <p:spPr>
          <a:xfrm>
            <a:off x="4443244" y="121920"/>
            <a:ext cx="3305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/>
              <a:t>Gyógyszerészi Biotechnológia</a:t>
            </a:r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5A84B-D2ED-7243-A6F7-6E5EB4801695}"/>
              </a:ext>
            </a:extLst>
          </p:cNvPr>
          <p:cNvSpPr txBox="1"/>
          <p:nvPr/>
        </p:nvSpPr>
        <p:spPr>
          <a:xfrm>
            <a:off x="749373" y="3319190"/>
            <a:ext cx="5523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Biomarkerek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tüdődaganatok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kialakulásában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/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mikrovezikulák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7E936-57B2-3248-90AF-2A5258F778AD}"/>
              </a:ext>
            </a:extLst>
          </p:cNvPr>
          <p:cNvSpPr txBox="1"/>
          <p:nvPr/>
        </p:nvSpPr>
        <p:spPr>
          <a:xfrm>
            <a:off x="6693408" y="883837"/>
            <a:ext cx="5205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i="0" dirty="0">
                <a:effectLst/>
                <a:cs typeface="Times New Roman" panose="02020603050405020304" pitchFamily="18" charset="0"/>
              </a:rPr>
              <a:t>Molekuláris </a:t>
            </a:r>
            <a:r>
              <a:rPr lang="hu-HU" b="1" i="0" dirty="0" err="1">
                <a:effectLst/>
                <a:cs typeface="Times New Roman" panose="02020603050405020304" pitchFamily="18" charset="0"/>
              </a:rPr>
              <a:t>farmakokinetika</a:t>
            </a:r>
            <a:r>
              <a:rPr lang="hu-HU" b="1" i="0" dirty="0">
                <a:effectLst/>
                <a:cs typeface="Times New Roman" panose="02020603050405020304" pitchFamily="18" charset="0"/>
              </a:rPr>
              <a:t> </a:t>
            </a:r>
            <a:r>
              <a:rPr lang="hu-HU" b="1" dirty="0">
                <a:cs typeface="Times New Roman" panose="02020603050405020304" pitchFamily="18" charset="0"/>
              </a:rPr>
              <a:t>és</a:t>
            </a:r>
            <a:r>
              <a:rPr lang="en-US" b="1" i="0" dirty="0">
                <a:effectLst/>
                <a:cs typeface="Times New Roman" panose="02020603050405020304" pitchFamily="18" charset="0"/>
              </a:rPr>
              <a:t> </a:t>
            </a:r>
            <a:r>
              <a:rPr lang="hu-HU" b="1" i="0" dirty="0" err="1">
                <a:effectLst/>
                <a:cs typeface="Times New Roman" panose="02020603050405020304" pitchFamily="18" charset="0"/>
              </a:rPr>
              <a:t>farmakodinamika</a:t>
            </a:r>
            <a:endParaRPr lang="en-US" b="1" i="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FB115-FB56-F84B-8665-3F198C8E7450}"/>
              </a:ext>
            </a:extLst>
          </p:cNvPr>
          <p:cNvSpPr txBox="1"/>
          <p:nvPr/>
        </p:nvSpPr>
        <p:spPr>
          <a:xfrm>
            <a:off x="7329234" y="1283778"/>
            <a:ext cx="428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Drog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transzporterek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szerepe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tüdőben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EFD10-1D1E-BC4B-AB8A-92F7BE12F1BB}"/>
              </a:ext>
            </a:extLst>
          </p:cNvPr>
          <p:cNvSpPr txBox="1"/>
          <p:nvPr/>
        </p:nvSpPr>
        <p:spPr>
          <a:xfrm>
            <a:off x="7056368" y="1697635"/>
            <a:ext cx="4851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ABCG2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drogtranszporter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szerepe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drog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rezisztens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tüdő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adenokarcinoma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sejtvonal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szelekciójában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3D2C7-C7AE-7745-9AF2-7C0301995BC5}"/>
              </a:ext>
            </a:extLst>
          </p:cNvPr>
          <p:cNvSpPr txBox="1"/>
          <p:nvPr/>
        </p:nvSpPr>
        <p:spPr>
          <a:xfrm>
            <a:off x="2657661" y="4437912"/>
            <a:ext cx="682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Gyógyszerfejlesztés, tesztelés és szállítás </a:t>
            </a:r>
            <a:r>
              <a:rPr lang="en-GB" b="1" dirty="0"/>
              <a:t>3D in-vitro mode</a:t>
            </a:r>
            <a:r>
              <a:rPr lang="hu-HU" b="1" dirty="0" err="1"/>
              <a:t>llrendszerben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32083-CCC3-3E48-9A33-CFB35895B0BF}"/>
              </a:ext>
            </a:extLst>
          </p:cNvPr>
          <p:cNvSpPr txBox="1"/>
          <p:nvPr/>
        </p:nvSpPr>
        <p:spPr>
          <a:xfrm>
            <a:off x="3685287" y="5078267"/>
            <a:ext cx="481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Illóolajok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vizsgálata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tüdőszöveti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modellekben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772B5D-B6D1-5C4C-AD4A-0E876896AE65}"/>
              </a:ext>
            </a:extLst>
          </p:cNvPr>
          <p:cNvSpPr txBox="1"/>
          <p:nvPr/>
        </p:nvSpPr>
        <p:spPr>
          <a:xfrm>
            <a:off x="2264898" y="5448568"/>
            <a:ext cx="7558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Hámsejtek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és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strómális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elemek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interakciójának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vizsgálata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tüdő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regenerációjában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- 3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dimenziós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in vitro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tüdőszöveti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modell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alkalmazása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05B09-E54D-7E4B-8D58-3324CD3B7C7F}"/>
              </a:ext>
            </a:extLst>
          </p:cNvPr>
          <p:cNvSpPr txBox="1"/>
          <p:nvPr/>
        </p:nvSpPr>
        <p:spPr>
          <a:xfrm>
            <a:off x="1998388" y="879977"/>
            <a:ext cx="290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cs typeface="Times New Roman" panose="02020603050405020304" pitchFamily="18" charset="0"/>
              </a:rPr>
              <a:t>Molekuláris mechanizmusok</a:t>
            </a:r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B12331-1F5A-554C-8349-C13DF400436D}"/>
              </a:ext>
            </a:extLst>
          </p:cNvPr>
          <p:cNvSpPr txBox="1"/>
          <p:nvPr/>
        </p:nvSpPr>
        <p:spPr>
          <a:xfrm>
            <a:off x="1030296" y="1247266"/>
            <a:ext cx="4965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tüdő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öregedésének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molekuláris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mechanizmusa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B55AE2-81A1-1A47-9390-4144F2D16C7C}"/>
              </a:ext>
            </a:extLst>
          </p:cNvPr>
          <p:cNvSpPr txBox="1"/>
          <p:nvPr/>
        </p:nvSpPr>
        <p:spPr>
          <a:xfrm>
            <a:off x="1103359" y="1637497"/>
            <a:ext cx="4815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tímusz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öregedés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molekuláris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mechanizmusa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7A6A0-0F70-A049-BFE8-DDB66E2ABDFD}"/>
              </a:ext>
            </a:extLst>
          </p:cNvPr>
          <p:cNvSpPr txBox="1"/>
          <p:nvPr/>
        </p:nvSpPr>
        <p:spPr>
          <a:xfrm>
            <a:off x="146364" y="1977781"/>
            <a:ext cx="672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Agyi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metasztázis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kialakulásának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molekuláris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vizsgálata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hu-HU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tüdő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adenokarcinómában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936701-E0F8-7740-A926-2FA76E58160F}"/>
              </a:ext>
            </a:extLst>
          </p:cNvPr>
          <p:cNvSpPr txBox="1"/>
          <p:nvPr/>
        </p:nvSpPr>
        <p:spPr>
          <a:xfrm>
            <a:off x="1276133" y="2566883"/>
            <a:ext cx="446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Wnt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jelátvitel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szerepe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tüdő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öregedésében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AEC8C8-9043-224D-AABA-E5976D69F49C}"/>
              </a:ext>
            </a:extLst>
          </p:cNvPr>
          <p:cNvSpPr txBox="1"/>
          <p:nvPr/>
        </p:nvSpPr>
        <p:spPr>
          <a:xfrm>
            <a:off x="772973" y="2936215"/>
            <a:ext cx="5726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Gyulladásos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folyamatok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jelátvitele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tüdőben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/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öregedés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666B6C-B801-F04A-AB78-993576B1EF41}"/>
              </a:ext>
            </a:extLst>
          </p:cNvPr>
          <p:cNvSpPr txBox="1"/>
          <p:nvPr/>
        </p:nvSpPr>
        <p:spPr>
          <a:xfrm>
            <a:off x="7153672" y="2372111"/>
            <a:ext cx="4528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Cytokróm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és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tüdőrák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gyógyszerek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metabolizációja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8083B0-0805-024A-B9C6-46FA1C88A672}"/>
              </a:ext>
            </a:extLst>
          </p:cNvPr>
          <p:cNvSpPr txBox="1"/>
          <p:nvPr/>
        </p:nvSpPr>
        <p:spPr>
          <a:xfrm>
            <a:off x="3129154" y="6072639"/>
            <a:ext cx="5829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Mesenchymális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progenitor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sejtek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izolálása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és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irányított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differenciáltatása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primer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emberi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szövetekből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C7B2EE4D-83E0-9C41-8824-75A116123CAE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 rot="5400000">
            <a:off x="4595362" y="-620666"/>
            <a:ext cx="357947" cy="264333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0F3D2224-95B1-4249-A4A3-3FE9EC5EEB51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 rot="16200000" flipH="1">
            <a:off x="7515299" y="-897265"/>
            <a:ext cx="361807" cy="320039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88EE886A-4E78-5A44-9A03-40E0D13DD34D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 rot="16200000" flipH="1">
            <a:off x="4554181" y="2922322"/>
            <a:ext cx="472391" cy="255878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FC3BD3-A155-AF4A-AF01-7B0008D6E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8" t="14578" r="974" b="10272"/>
          <a:stretch/>
        </p:blipFill>
        <p:spPr bwMode="auto">
          <a:xfrm>
            <a:off x="9714712" y="4927516"/>
            <a:ext cx="1881528" cy="18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RMACOKINETICS | What our body does to the drug ?">
            <a:extLst>
              <a:ext uri="{FF2B5EF4-FFF2-40B4-BE49-F238E27FC236}">
                <a16:creationId xmlns:a16="http://schemas.microsoft.com/office/drawing/2014/main" id="{7C05E209-E4C5-D64C-BD09-6E6BF0A2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4800" r="63628" b="3289"/>
          <a:stretch/>
        </p:blipFill>
        <p:spPr bwMode="auto">
          <a:xfrm rot="16200000">
            <a:off x="10098818" y="3152706"/>
            <a:ext cx="1181951" cy="21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nal Transduction Pathways | Sino Biological">
            <a:extLst>
              <a:ext uri="{FF2B5EF4-FFF2-40B4-BE49-F238E27FC236}">
                <a16:creationId xmlns:a16="http://schemas.microsoft.com/office/drawing/2014/main" id="{2BAC5524-5777-B742-9B5A-11381B11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4" y="4215778"/>
            <a:ext cx="2455861" cy="12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églalap 33">
            <a:extLst>
              <a:ext uri="{FF2B5EF4-FFF2-40B4-BE49-F238E27FC236}">
                <a16:creationId xmlns:a16="http://schemas.microsoft.com/office/drawing/2014/main" id="{BBF67436-70BF-48F0-BA80-ABD7E5F62B38}"/>
              </a:ext>
            </a:extLst>
          </p:cNvPr>
          <p:cNvSpPr/>
          <p:nvPr/>
        </p:nvSpPr>
        <p:spPr>
          <a:xfrm>
            <a:off x="6875600" y="2964396"/>
            <a:ext cx="518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Hagyományos hatóanyagok modern nanotechnológiás felhasználási potenciálja</a:t>
            </a:r>
          </a:p>
        </p:txBody>
      </p:sp>
      <p:cxnSp>
        <p:nvCxnSpPr>
          <p:cNvPr id="52" name="Összekötő: szögletes 51">
            <a:extLst>
              <a:ext uri="{FF2B5EF4-FFF2-40B4-BE49-F238E27FC236}">
                <a16:creationId xmlns:a16="http://schemas.microsoft.com/office/drawing/2014/main" id="{EC13F894-09FA-41A4-8C44-CBD6B06BCE1E}"/>
              </a:ext>
            </a:extLst>
          </p:cNvPr>
          <p:cNvCxnSpPr>
            <a:cxnSpLocks/>
          </p:cNvCxnSpPr>
          <p:nvPr/>
        </p:nvCxnSpPr>
        <p:spPr>
          <a:xfrm flipV="1">
            <a:off x="6010843" y="3778654"/>
            <a:ext cx="3023357" cy="423063"/>
          </a:xfrm>
          <a:prstGeom prst="bentConnector3">
            <a:avLst>
              <a:gd name="adj1" fmla="val 9978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4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C1271-E49A-4149-8CEB-5018DD40F85C}"/>
              </a:ext>
            </a:extLst>
          </p:cNvPr>
          <p:cNvSpPr txBox="1"/>
          <p:nvPr/>
        </p:nvSpPr>
        <p:spPr>
          <a:xfrm>
            <a:off x="3342456" y="183492"/>
            <a:ext cx="611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cs typeface="Times New Roman" panose="02020603050405020304" pitchFamily="18" charset="0"/>
              </a:rPr>
              <a:t>Miért válaszd a gyógyszerészi biotechnológiát</a:t>
            </a:r>
            <a:r>
              <a:rPr lang="en-GB" sz="2400" b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5B59E-F28B-EC45-813B-AF6CA183AAB7}"/>
              </a:ext>
            </a:extLst>
          </p:cNvPr>
          <p:cNvSpPr txBox="1"/>
          <p:nvPr/>
        </p:nvSpPr>
        <p:spPr>
          <a:xfrm>
            <a:off x="5876544" y="16431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A </a:t>
            </a:r>
            <a:r>
              <a:rPr lang="en-GB" b="1" dirty="0" err="1"/>
              <a:t>gyógyszeripari</a:t>
            </a:r>
            <a:r>
              <a:rPr lang="en-GB" b="1" dirty="0"/>
              <a:t> </a:t>
            </a:r>
            <a:r>
              <a:rPr lang="en-GB" b="1" dirty="0" err="1"/>
              <a:t>biotechnológiai</a:t>
            </a:r>
            <a:r>
              <a:rPr lang="en-GB" b="1" dirty="0"/>
              <a:t> </a:t>
            </a:r>
            <a:r>
              <a:rPr lang="en-GB" b="1" dirty="0" err="1"/>
              <a:t>vállalatok</a:t>
            </a:r>
            <a:r>
              <a:rPr lang="en-GB" b="1" dirty="0"/>
              <a:t> </a:t>
            </a:r>
            <a:r>
              <a:rPr lang="hu-HU" b="1" dirty="0"/>
              <a:t>terjeszkednek</a:t>
            </a:r>
            <a:r>
              <a:rPr lang="en-GB" b="1" dirty="0"/>
              <a:t> </a:t>
            </a:r>
            <a:r>
              <a:rPr lang="en-GB" b="1" dirty="0" err="1"/>
              <a:t>és</a:t>
            </a:r>
            <a:r>
              <a:rPr lang="en-GB" b="1" dirty="0"/>
              <a:t> </a:t>
            </a:r>
            <a:r>
              <a:rPr lang="hu-HU" b="1" dirty="0"/>
              <a:t>egyre</a:t>
            </a:r>
            <a:r>
              <a:rPr lang="en-GB" b="1" dirty="0"/>
              <a:t> </a:t>
            </a:r>
            <a:r>
              <a:rPr lang="en-GB" b="1" dirty="0" err="1"/>
              <a:t>több</a:t>
            </a:r>
            <a:r>
              <a:rPr lang="en-GB" b="1" dirty="0"/>
              <a:t> </a:t>
            </a:r>
            <a:r>
              <a:rPr lang="en-GB" b="1" dirty="0" err="1"/>
              <a:t>munkahely</a:t>
            </a:r>
            <a:r>
              <a:rPr lang="en-GB" b="1" dirty="0"/>
              <a:t> </a:t>
            </a:r>
            <a:r>
              <a:rPr lang="en-GB" b="1" dirty="0" err="1"/>
              <a:t>jön</a:t>
            </a:r>
            <a:r>
              <a:rPr lang="en-GB" b="1" dirty="0"/>
              <a:t> </a:t>
            </a:r>
            <a:r>
              <a:rPr lang="en-GB" b="1" dirty="0" err="1"/>
              <a:t>létre</a:t>
            </a:r>
            <a:r>
              <a:rPr lang="en-GB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5F16D-2D17-9444-B24D-2584DA704CFF}"/>
              </a:ext>
            </a:extLst>
          </p:cNvPr>
          <p:cNvSpPr txBox="1"/>
          <p:nvPr/>
        </p:nvSpPr>
        <p:spPr>
          <a:xfrm>
            <a:off x="6655308" y="818038"/>
            <a:ext cx="4670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  <a:cs typeface="Times New Roman" panose="02020603050405020304" pitchFamily="18" charset="0"/>
              </a:rPr>
              <a:t>2019</a:t>
            </a:r>
            <a:r>
              <a:rPr lang="hu-HU" b="1" i="0" dirty="0">
                <a:effectLst/>
                <a:cs typeface="Times New Roman" panose="02020603050405020304" pitchFamily="18" charset="0"/>
              </a:rPr>
              <a:t>-ben </a:t>
            </a:r>
            <a:r>
              <a:rPr lang="en-US" b="1" i="0" dirty="0">
                <a:effectLst/>
                <a:cs typeface="Times New Roman" panose="02020603050405020304" pitchFamily="18" charset="0"/>
              </a:rPr>
              <a:t>87500 </a:t>
            </a:r>
            <a:r>
              <a:rPr lang="en-US" b="1" i="0" dirty="0" err="1">
                <a:effectLst/>
                <a:cs typeface="Times New Roman" panose="02020603050405020304" pitchFamily="18" charset="0"/>
              </a:rPr>
              <a:t>biotechnol</a:t>
            </a:r>
            <a:r>
              <a:rPr lang="hu-HU" b="1" i="0" dirty="0" err="1">
                <a:effectLst/>
                <a:cs typeface="Times New Roman" panose="02020603050405020304" pitchFamily="18" charset="0"/>
              </a:rPr>
              <a:t>ógus</a:t>
            </a:r>
            <a:r>
              <a:rPr lang="hu-HU" b="1" i="0" dirty="0">
                <a:effectLst/>
                <a:cs typeface="Times New Roman" panose="02020603050405020304" pitchFamily="18" charset="0"/>
              </a:rPr>
              <a:t> állás.</a:t>
            </a:r>
            <a:endParaRPr lang="en-US" b="1" i="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BA43B2-49F0-D54A-A24E-C7FC29903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8886"/>
            <a:ext cx="6096000" cy="44943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074A48-0B19-044C-8087-201DBC6C1DD3}"/>
              </a:ext>
            </a:extLst>
          </p:cNvPr>
          <p:cNvSpPr txBox="1"/>
          <p:nvPr/>
        </p:nvSpPr>
        <p:spPr>
          <a:xfrm>
            <a:off x="0" y="805884"/>
            <a:ext cx="5876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A </a:t>
            </a:r>
            <a:r>
              <a:rPr lang="en-US" b="1" dirty="0" err="1">
                <a:cs typeface="Times New Roman" panose="02020603050405020304" pitchFamily="18" charset="0"/>
              </a:rPr>
              <a:t>világ</a:t>
            </a:r>
            <a:r>
              <a:rPr lang="en-US" b="1" dirty="0">
                <a:cs typeface="Times New Roman" panose="02020603050405020304" pitchFamily="18" charset="0"/>
              </a:rPr>
              <a:t> 10 </a:t>
            </a:r>
            <a:r>
              <a:rPr lang="en-US" b="1" dirty="0" err="1">
                <a:cs typeface="Times New Roman" panose="02020603050405020304" pitchFamily="18" charset="0"/>
              </a:rPr>
              <a:t>legjobb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vállalata</a:t>
            </a:r>
            <a:r>
              <a:rPr lang="en-US" b="1" dirty="0">
                <a:cs typeface="Times New Roman" panose="02020603050405020304" pitchFamily="18" charset="0"/>
              </a:rPr>
              <a:t> a </a:t>
            </a:r>
            <a:r>
              <a:rPr lang="en-US" b="1" dirty="0" err="1">
                <a:cs typeface="Times New Roman" panose="02020603050405020304" pitchFamily="18" charset="0"/>
              </a:rPr>
              <a:t>biotechnológiai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gyógyszerekből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származó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bevételek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alapján</a:t>
            </a:r>
            <a:endParaRPr lang="en-US" b="1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Singapore Billionaire&amp;#39;s Son Leads Biotech Labs To Export COVID-19 Test Kits">
            <a:extLst>
              <a:ext uri="{FF2B5EF4-FFF2-40B4-BE49-F238E27FC236}">
                <a16:creationId xmlns:a16="http://schemas.microsoft.com/office/drawing/2014/main" id="{684D7559-67F9-F149-A7ED-D8AEC5D6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62" y="2680720"/>
            <a:ext cx="3455390" cy="23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948B99-CB19-734F-A9CF-CB56543BB3A9}"/>
              </a:ext>
            </a:extLst>
          </p:cNvPr>
          <p:cNvSpPr txBox="1"/>
          <p:nvPr/>
        </p:nvSpPr>
        <p:spPr>
          <a:xfrm>
            <a:off x="4369050" y="6114138"/>
            <a:ext cx="406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cs typeface="Times New Roman" panose="02020603050405020304" pitchFamily="18" charset="0"/>
              </a:rPr>
              <a:t>Csatlakozz hozzánk és építsd a karriered!</a:t>
            </a:r>
            <a:endParaRPr lang="en-GB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6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C4D406F-8A37-4AAC-BC20-070CE833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>
                <a:latin typeface="+mn-lt"/>
              </a:rPr>
              <a:t>Köszönöm a figyelmet!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322E2A3-4BE4-4AA5-B6CC-D34E94F2F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7"/>
          <a:stretch/>
        </p:blipFill>
        <p:spPr>
          <a:xfrm>
            <a:off x="2907897" y="1690688"/>
            <a:ext cx="6376206" cy="42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240</Words>
  <Application>Microsoft Office PowerPoint</Application>
  <PresentationFormat>Szélesvásznú</PresentationFormat>
  <Paragraphs>42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Abdelwahab Elhusseiny Mohamed Mahmoud</dc:creator>
  <cp:lastModifiedBy>Bánfai Krisztina</cp:lastModifiedBy>
  <cp:revision>20</cp:revision>
  <dcterms:created xsi:type="dcterms:W3CDTF">2021-09-26T13:08:45Z</dcterms:created>
  <dcterms:modified xsi:type="dcterms:W3CDTF">2021-09-30T07:20:06Z</dcterms:modified>
</cp:coreProperties>
</file>