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03F"/>
    <a:srgbClr val="079393"/>
    <a:srgbClr val="067F7C"/>
    <a:srgbClr val="0000FF"/>
    <a:srgbClr val="00BCD4"/>
    <a:srgbClr val="237194"/>
    <a:srgbClr val="00BBD6"/>
    <a:srgbClr val="F1F1F2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1D0FFD-B8FA-4E48-8270-39CC90BAD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254"/>
            <a:ext cx="9144000" cy="2387600"/>
          </a:xfrm>
        </p:spPr>
        <p:txBody>
          <a:bodyPr anchor="ctr" anchorCtr="1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9AB36B9-1604-4344-A4BA-16721ACEA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534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4318C96-8086-4B6C-ABA5-AA14F8C19F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FF5B155-A189-4CA5-8DF3-96BA95451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E44281B-0FCF-4BB1-99B3-C74BE491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08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DFC951-2273-4FFD-9256-6DEC9569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673E20B-ED83-4865-992A-C500988F4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5407144-36D4-42BD-B5D2-A0921714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A0929F6-9D93-4FC1-B8CE-D512620AB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A44E2AD-9CF6-423B-8D52-936F1423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849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5002B54-EBB0-40A8-B1A1-7F7010C79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ABAE781-93AB-4D72-BD53-CA4E79A76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EE86EE5-AAEF-430B-9376-AC64A161E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E77BE1B-4242-469B-A306-D92B306C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14B983-C4FF-4CDC-8DCD-5DE3DED8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684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4D2045-58D0-4084-8FA0-D45ADA73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AD43CA5-6485-422A-BBEA-5522C03E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850" y="2016807"/>
            <a:ext cx="6383709" cy="440156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060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5F7028-1F28-41AD-9533-93AFB464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860D9FA-59B1-4749-979D-513C31B5F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525B426-A361-4E49-8F29-8E714DCB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1CA233C-444F-4EF0-8155-0AF18C94A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5C74639-A99B-4B16-8DA5-135C4015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89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7B82FF-7D73-4B1B-A987-FE4AE985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7362F5-1A4D-4D95-BD80-DDC07AD94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28FEA51-E335-49E3-901C-5AFDD14C5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8C3B8DE-262E-46D2-88C9-DD2E876E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B4220EC-B1F1-4865-B2BC-4DFFB9B59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BC20A57-9FB6-41FC-979D-9E765704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947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401D6B-7988-4666-B2F5-2B88063C3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82FE173-94B0-4958-A3C2-1BB2D21DB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16C1D4E-4199-4519-ABD7-CCB033D63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7A14417-942A-4F50-8B0A-DB229755F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8979663-0780-4641-9509-6D36E98AA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45B60E6-2386-4B16-A49C-1BF3E1CE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3D2DD951-22ED-4618-BBA8-63B8E6F51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8E29C99-D3D1-462F-BB33-48792246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65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6E5F17-72DE-4D8C-8A61-01C16A73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27FEF59-977A-4FE7-8629-779E828494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34E13D1-13E9-4B90-B4A2-99A180E9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F2289B2-D6D7-46C7-89A6-30FF88F4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26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31EA9344-634A-4D41-817E-750D5923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DC5C79C-1084-45A2-B7A6-50A9F7A1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8E718A5-E2BB-4187-9F12-8B6F21E50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893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1C8905-2B28-47FC-87DD-BD6A3F61C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FE9A06-7380-491B-B367-442AC3E15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DA18380-8D3D-4F6A-B454-D6F65E03D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B20D17B-6F8C-4B5A-91BE-571EAF59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3D1798B-F20D-455A-BC00-F7A8B768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9A24797-95F7-417F-A97E-728CEA62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4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2E8F29-BDF1-436B-8DD4-A480869C6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022BFD0-463B-4DE3-8A99-983E819D5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D2E9124-90A9-4ED3-9A9A-BC56E87CC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83B397E-D0E5-4D74-BEE7-C53DE67EC9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B55B90-4768-4D36-9C88-52C3617B7F50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BA20B73-0563-46CE-8542-E01A808B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6A106C5-A4F9-4835-B85F-FFA6095C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198690-E5F9-47AC-94BF-511D9484E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933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D755F13-AB2D-475B-88B9-6C354B3CA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61C0B3D-0461-4087-92D9-069C74250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259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411179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Roboto" pitchFamily="2" charset="0"/>
          <a:ea typeface="Roboto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itchFamily="2" charset="0"/>
          <a:ea typeface="Roboto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svg"/><Relationship Id="rId7" Type="http://schemas.openxmlformats.org/officeDocument/2006/relationships/image" Target="../media/image14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svg"/><Relationship Id="rId7" Type="http://schemas.openxmlformats.org/officeDocument/2006/relationships/image" Target="../media/image1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1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1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35CBA618-DE97-484B-994D-6066E55CF0D7}"/>
              </a:ext>
            </a:extLst>
          </p:cNvPr>
          <p:cNvSpPr/>
          <p:nvPr/>
        </p:nvSpPr>
        <p:spPr>
          <a:xfrm>
            <a:off x="1043796" y="897147"/>
            <a:ext cx="10104408" cy="2747904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0D67E16-994C-468D-A5CC-D4D4688F4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354" y="966158"/>
            <a:ext cx="9995292" cy="2609882"/>
          </a:xfrm>
        </p:spPr>
        <p:txBody>
          <a:bodyPr>
            <a:normAutofit/>
          </a:bodyPr>
          <a:lstStyle/>
          <a:p>
            <a:r>
              <a:rPr lang="hu-HU" sz="4800" dirty="0">
                <a:solidFill>
                  <a:srgbClr val="03403F"/>
                </a:solidFill>
              </a:rPr>
              <a:t>Gyógyszerészi Biológiai Tanszék </a:t>
            </a:r>
            <a:br>
              <a:rPr lang="hu-HU" sz="4800" dirty="0">
                <a:solidFill>
                  <a:srgbClr val="03403F"/>
                </a:solidFill>
              </a:rPr>
            </a:br>
            <a:br>
              <a:rPr lang="hu-HU" sz="2400" dirty="0">
                <a:solidFill>
                  <a:srgbClr val="03403F"/>
                </a:solidFill>
              </a:rPr>
            </a:br>
            <a:r>
              <a:rPr lang="hu-HU" sz="4800" dirty="0">
                <a:solidFill>
                  <a:srgbClr val="03403F"/>
                </a:solidFill>
              </a:rPr>
              <a:t>TDK témák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7A797E5-C8BE-4390-A55E-5903EA7AD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4467" y="4437364"/>
            <a:ext cx="7363066" cy="179953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/>
              <a:t>Jánosa Gergely</a:t>
            </a:r>
          </a:p>
          <a:p>
            <a:pPr>
              <a:lnSpc>
                <a:spcPct val="110000"/>
              </a:lnSpc>
            </a:pPr>
            <a:r>
              <a:rPr lang="hu-HU" dirty="0"/>
              <a:t>PTE Gyógyszerészi Biológiai Tanszék</a:t>
            </a:r>
          </a:p>
          <a:p>
            <a:pPr>
              <a:lnSpc>
                <a:spcPct val="110000"/>
              </a:lnSpc>
            </a:pPr>
            <a:r>
              <a:rPr lang="hu-HU" dirty="0"/>
              <a:t>2021</a:t>
            </a:r>
          </a:p>
        </p:txBody>
      </p:sp>
      <p:pic>
        <p:nvPicPr>
          <p:cNvPr id="1026" name="Picture 2" descr="Pécsi Tudományegyetem – Wikipédia">
            <a:extLst>
              <a:ext uri="{FF2B5EF4-FFF2-40B4-BE49-F238E27FC236}">
                <a16:creationId xmlns:a16="http://schemas.microsoft.com/office/drawing/2014/main" id="{CEF6F466-90EB-41BE-A97F-CECD2ED52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60" y="4218573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TE Gyógyszerésztudományi Kar - Szervezeti felépítés">
            <a:extLst>
              <a:ext uri="{FF2B5EF4-FFF2-40B4-BE49-F238E27FC236}">
                <a16:creationId xmlns:a16="http://schemas.microsoft.com/office/drawing/2014/main" id="{22FD1B6C-36D6-4D95-A1E7-758039321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295" y="4218573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2848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églalap: lekerekített 37">
            <a:extLst>
              <a:ext uri="{FF2B5EF4-FFF2-40B4-BE49-F238E27FC236}">
                <a16:creationId xmlns:a16="http://schemas.microsoft.com/office/drawing/2014/main" id="{29A13CF9-F4E8-4838-97F9-5BC664376699}"/>
              </a:ext>
            </a:extLst>
          </p:cNvPr>
          <p:cNvSpPr/>
          <p:nvPr/>
        </p:nvSpPr>
        <p:spPr>
          <a:xfrm>
            <a:off x="5289430" y="1939298"/>
            <a:ext cx="6451121" cy="941926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D31287E-8678-4BF2-A5D4-0421DBFC3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807"/>
            <a:ext cx="10515600" cy="1325563"/>
          </a:xfrm>
        </p:spPr>
        <p:txBody>
          <a:bodyPr/>
          <a:lstStyle/>
          <a:p>
            <a:r>
              <a:rPr lang="hu-HU" dirty="0"/>
              <a:t>Gyógyszerészi Biológiai Tanszék</a:t>
            </a:r>
            <a:br>
              <a:rPr lang="hu-HU" dirty="0"/>
            </a:br>
            <a:r>
              <a:rPr lang="hu-HU" dirty="0"/>
              <a:t>TDK témák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FF3B29-2F0F-4244-84FF-599C30C2D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850" y="2016807"/>
            <a:ext cx="6383709" cy="4401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b="1" dirty="0">
                <a:solidFill>
                  <a:srgbClr val="03403F"/>
                </a:solidFill>
              </a:rPr>
              <a:t>Az endometrium vastartalmának hatása </a:t>
            </a:r>
            <a:br>
              <a:rPr lang="hu-HU" sz="2600" b="1" dirty="0">
                <a:solidFill>
                  <a:srgbClr val="03403F"/>
                </a:solidFill>
              </a:rPr>
            </a:br>
            <a:r>
              <a:rPr lang="hu-HU" sz="2600" b="1" dirty="0">
                <a:solidFill>
                  <a:srgbClr val="03403F"/>
                </a:solidFill>
              </a:rPr>
              <a:t>a receptivitásra</a:t>
            </a:r>
          </a:p>
          <a:p>
            <a:pPr>
              <a:buClr>
                <a:srgbClr val="03403F"/>
              </a:buClr>
              <a:buSzPct val="130000"/>
            </a:pPr>
            <a:endParaRPr lang="hu-HU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Fraktalkin</a:t>
            </a:r>
          </a:p>
          <a:p>
            <a:pPr lvl="1">
              <a:buClr>
                <a:srgbClr val="03403F"/>
              </a:buClr>
              <a:buSzPct val="130000"/>
            </a:pPr>
            <a:r>
              <a:rPr lang="hu-HU" sz="2000" dirty="0"/>
              <a:t>Szabályozza a vasháztartást</a:t>
            </a:r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 err="1"/>
              <a:t>Vasdeficiencia</a:t>
            </a: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Fraktalkin visszafordítja-e a </a:t>
            </a:r>
            <a:r>
              <a:rPr lang="hu-HU" sz="2400" dirty="0" err="1"/>
              <a:t>vasdeficienciát</a:t>
            </a:r>
            <a:endParaRPr lang="hu-HU" sz="2400" dirty="0"/>
          </a:p>
        </p:txBody>
      </p:sp>
      <p:grpSp>
        <p:nvGrpSpPr>
          <p:cNvPr id="28" name="Csoportba foglalás 27">
            <a:extLst>
              <a:ext uri="{FF2B5EF4-FFF2-40B4-BE49-F238E27FC236}">
                <a16:creationId xmlns:a16="http://schemas.microsoft.com/office/drawing/2014/main" id="{156A5C4B-8957-4AD5-A303-F288014E1069}"/>
              </a:ext>
            </a:extLst>
          </p:cNvPr>
          <p:cNvGrpSpPr/>
          <p:nvPr/>
        </p:nvGrpSpPr>
        <p:grpSpPr>
          <a:xfrm>
            <a:off x="838200" y="2096219"/>
            <a:ext cx="3975339" cy="3958087"/>
            <a:chOff x="838200" y="2096219"/>
            <a:chExt cx="3975339" cy="3958087"/>
          </a:xfrm>
        </p:grpSpPr>
        <p:grpSp>
          <p:nvGrpSpPr>
            <p:cNvPr id="12" name="Csoportba foglalás 11">
              <a:extLst>
                <a:ext uri="{FF2B5EF4-FFF2-40B4-BE49-F238E27FC236}">
                  <a16:creationId xmlns:a16="http://schemas.microsoft.com/office/drawing/2014/main" id="{0ACD02AC-E326-46D2-BAD1-0B6B57A61735}"/>
                </a:ext>
              </a:extLst>
            </p:cNvPr>
            <p:cNvGrpSpPr/>
            <p:nvPr/>
          </p:nvGrpSpPr>
          <p:grpSpPr>
            <a:xfrm>
              <a:off x="838200" y="2096219"/>
              <a:ext cx="3975339" cy="3958087"/>
              <a:chOff x="838200" y="1906438"/>
              <a:chExt cx="3975339" cy="3958087"/>
            </a:xfrm>
          </p:grpSpPr>
          <p:sp>
            <p:nvSpPr>
              <p:cNvPr id="8" name="Téglalap: lekerekített 7">
                <a:extLst>
                  <a:ext uri="{FF2B5EF4-FFF2-40B4-BE49-F238E27FC236}">
                    <a16:creationId xmlns:a16="http://schemas.microsoft.com/office/drawing/2014/main" id="{06A57779-A850-43EB-AEB8-CC74D679F9DC}"/>
                  </a:ext>
                </a:extLst>
              </p:cNvPr>
              <p:cNvSpPr/>
              <p:nvPr/>
            </p:nvSpPr>
            <p:spPr>
              <a:xfrm>
                <a:off x="838200" y="1906438"/>
                <a:ext cx="1706592" cy="1706592"/>
              </a:xfrm>
              <a:prstGeom prst="roundRect">
                <a:avLst/>
              </a:prstGeom>
              <a:solidFill>
                <a:srgbClr val="07939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" name="Téglalap: lekerekített 8">
                <a:extLst>
                  <a:ext uri="{FF2B5EF4-FFF2-40B4-BE49-F238E27FC236}">
                    <a16:creationId xmlns:a16="http://schemas.microsoft.com/office/drawing/2014/main" id="{BCF2C66A-C993-4CFB-9720-99C96D1F2535}"/>
                  </a:ext>
                </a:extLst>
              </p:cNvPr>
              <p:cNvSpPr/>
              <p:nvPr/>
            </p:nvSpPr>
            <p:spPr>
              <a:xfrm>
                <a:off x="3106947" y="1906438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" name="Téglalap: lekerekített 9">
                <a:extLst>
                  <a:ext uri="{FF2B5EF4-FFF2-40B4-BE49-F238E27FC236}">
                    <a16:creationId xmlns:a16="http://schemas.microsoft.com/office/drawing/2014/main" id="{E790DC2F-2D93-4009-A5DC-A545AEFB1C7A}"/>
                  </a:ext>
                </a:extLst>
              </p:cNvPr>
              <p:cNvSpPr/>
              <p:nvPr/>
            </p:nvSpPr>
            <p:spPr>
              <a:xfrm>
                <a:off x="3106947" y="4157933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" name="Téglalap: lekerekített 10">
                <a:extLst>
                  <a:ext uri="{FF2B5EF4-FFF2-40B4-BE49-F238E27FC236}">
                    <a16:creationId xmlns:a16="http://schemas.microsoft.com/office/drawing/2014/main" id="{0494AF50-87CA-42B9-808D-3C7D9675F383}"/>
                  </a:ext>
                </a:extLst>
              </p:cNvPr>
              <p:cNvSpPr/>
              <p:nvPr/>
            </p:nvSpPr>
            <p:spPr>
              <a:xfrm>
                <a:off x="908650" y="4157933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F663814C-FB3B-4738-A37B-1094872FEDA1}"/>
                </a:ext>
              </a:extLst>
            </p:cNvPr>
            <p:cNvSpPr txBox="1"/>
            <p:nvPr/>
          </p:nvSpPr>
          <p:spPr>
            <a:xfrm>
              <a:off x="838200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rPr>
                <a:t>1. téma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090F453C-D45C-4E1E-917A-4EFD9DADDC77}"/>
                </a:ext>
              </a:extLst>
            </p:cNvPr>
            <p:cNvSpPr txBox="1"/>
            <p:nvPr/>
          </p:nvSpPr>
          <p:spPr>
            <a:xfrm>
              <a:off x="3106947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4. téma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CB21F563-698C-4AD5-BE1D-0361FAE4AF2E}"/>
                </a:ext>
              </a:extLst>
            </p:cNvPr>
            <p:cNvSpPr txBox="1"/>
            <p:nvPr/>
          </p:nvSpPr>
          <p:spPr>
            <a:xfrm>
              <a:off x="908650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3. téma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8C86C683-0D94-466A-8BF5-4449B88A4E93}"/>
                </a:ext>
              </a:extLst>
            </p:cNvPr>
            <p:cNvSpPr txBox="1"/>
            <p:nvPr/>
          </p:nvSpPr>
          <p:spPr>
            <a:xfrm>
              <a:off x="3106947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2. téma</a:t>
              </a:r>
            </a:p>
          </p:txBody>
        </p:sp>
        <p:pic>
          <p:nvPicPr>
            <p:cNvPr id="21" name="Ábra 20" descr="DNS">
              <a:extLst>
                <a:ext uri="{FF2B5EF4-FFF2-40B4-BE49-F238E27FC236}">
                  <a16:creationId xmlns:a16="http://schemas.microsoft.com/office/drawing/2014/main" id="{6738E6EB-A959-4922-A568-9EF3A37D2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03043" y="2222698"/>
              <a:ext cx="914400" cy="914400"/>
            </a:xfrm>
            <a:prstGeom prst="rect">
              <a:avLst/>
            </a:prstGeom>
          </p:spPr>
        </p:pic>
        <p:pic>
          <p:nvPicPr>
            <p:cNvPr id="23" name="!!Ábra 10" descr="Mikroszkóp">
              <a:extLst>
                <a:ext uri="{FF2B5EF4-FFF2-40B4-BE49-F238E27FC236}">
                  <a16:creationId xmlns:a16="http://schemas.microsoft.com/office/drawing/2014/main" id="{7AC82D96-8B97-48A1-A6EF-B16F07EA3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03043" y="4473707"/>
              <a:ext cx="914400" cy="914400"/>
            </a:xfrm>
            <a:prstGeom prst="rect">
              <a:avLst/>
            </a:prstGeom>
          </p:spPr>
        </p:pic>
        <p:pic>
          <p:nvPicPr>
            <p:cNvPr id="25" name="Ábra 24" descr="Serleg">
              <a:extLst>
                <a:ext uri="{FF2B5EF4-FFF2-40B4-BE49-F238E27FC236}">
                  <a16:creationId xmlns:a16="http://schemas.microsoft.com/office/drawing/2014/main" id="{9109791F-7776-4045-A0F3-E9AAC515F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34296" y="2222698"/>
              <a:ext cx="914400" cy="914400"/>
            </a:xfrm>
            <a:prstGeom prst="rect">
              <a:avLst/>
            </a:prstGeom>
          </p:spPr>
        </p:pic>
        <p:pic>
          <p:nvPicPr>
            <p:cNvPr id="27" name="Ábra 26" descr="Agy">
              <a:extLst>
                <a:ext uri="{FF2B5EF4-FFF2-40B4-BE49-F238E27FC236}">
                  <a16:creationId xmlns:a16="http://schemas.microsoft.com/office/drawing/2014/main" id="{86B47120-829C-4C40-A843-E42C55BCEE7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34296" y="447370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7210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églalap: lekerekített 36">
            <a:extLst>
              <a:ext uri="{FF2B5EF4-FFF2-40B4-BE49-F238E27FC236}">
                <a16:creationId xmlns:a16="http://schemas.microsoft.com/office/drawing/2014/main" id="{90C6D2DE-C80D-4EB7-9C56-A4D6A646AAA9}"/>
              </a:ext>
            </a:extLst>
          </p:cNvPr>
          <p:cNvSpPr/>
          <p:nvPr/>
        </p:nvSpPr>
        <p:spPr>
          <a:xfrm>
            <a:off x="5289430" y="1939298"/>
            <a:ext cx="6451121" cy="941926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C8A36C2-6AA6-4E68-AC86-9750D37F1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807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/>
              <a:t>Gyógyszerészi Biológiai Tanszék</a:t>
            </a:r>
            <a:br>
              <a:rPr lang="hu-HU" dirty="0"/>
            </a:br>
            <a:r>
              <a:rPr lang="hu-HU" dirty="0"/>
              <a:t>TDK témák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584BD6C-F6BB-4460-BF5E-2E72C6314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850" y="2016807"/>
            <a:ext cx="6383709" cy="4401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b="1" dirty="0">
                <a:solidFill>
                  <a:srgbClr val="03403F"/>
                </a:solidFill>
              </a:rPr>
              <a:t>Az aktivált </a:t>
            </a:r>
            <a:r>
              <a:rPr lang="hu-HU" sz="2600" b="1" dirty="0" err="1">
                <a:solidFill>
                  <a:srgbClr val="03403F"/>
                </a:solidFill>
              </a:rPr>
              <a:t>makrofágok</a:t>
            </a:r>
            <a:r>
              <a:rPr lang="hu-HU" sz="2600" b="1" dirty="0">
                <a:solidFill>
                  <a:srgbClr val="03403F"/>
                </a:solidFill>
              </a:rPr>
              <a:t> hatása az endometrium receptivitásra </a:t>
            </a:r>
          </a:p>
          <a:p>
            <a:pPr>
              <a:buClr>
                <a:srgbClr val="03403F"/>
              </a:buClr>
              <a:buSzPct val="130000"/>
            </a:pPr>
            <a:endParaRPr lang="hu-HU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THP-1 </a:t>
            </a:r>
            <a:r>
              <a:rPr lang="hu-HU" sz="2400" dirty="0" err="1"/>
              <a:t>monocita</a:t>
            </a:r>
            <a:r>
              <a:rPr lang="hu-HU" sz="2400" dirty="0"/>
              <a:t> sejt</a:t>
            </a:r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Fraktalkin</a:t>
            </a:r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Változik-e a receptivitás és a vasanyagcsere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EB78A18C-06E6-4BE6-9A1B-115F040F92C8}"/>
              </a:ext>
            </a:extLst>
          </p:cNvPr>
          <p:cNvGrpSpPr/>
          <p:nvPr/>
        </p:nvGrpSpPr>
        <p:grpSpPr>
          <a:xfrm>
            <a:off x="838800" y="2095200"/>
            <a:ext cx="3975339" cy="3958087"/>
            <a:chOff x="838200" y="2096219"/>
            <a:chExt cx="3975339" cy="3958087"/>
          </a:xfrm>
        </p:grpSpPr>
        <p:grpSp>
          <p:nvGrpSpPr>
            <p:cNvPr id="5" name="Csoportba foglalás 4">
              <a:extLst>
                <a:ext uri="{FF2B5EF4-FFF2-40B4-BE49-F238E27FC236}">
                  <a16:creationId xmlns:a16="http://schemas.microsoft.com/office/drawing/2014/main" id="{B0F85200-E91A-495E-91D5-55EC0CDBC4B9}"/>
                </a:ext>
              </a:extLst>
            </p:cNvPr>
            <p:cNvGrpSpPr/>
            <p:nvPr/>
          </p:nvGrpSpPr>
          <p:grpSpPr>
            <a:xfrm>
              <a:off x="838200" y="2096219"/>
              <a:ext cx="3975339" cy="3958087"/>
              <a:chOff x="838200" y="1906438"/>
              <a:chExt cx="3975339" cy="3958087"/>
            </a:xfrm>
          </p:grpSpPr>
          <p:sp>
            <p:nvSpPr>
              <p:cNvPr id="14" name="Téglalap: lekerekített 13">
                <a:extLst>
                  <a:ext uri="{FF2B5EF4-FFF2-40B4-BE49-F238E27FC236}">
                    <a16:creationId xmlns:a16="http://schemas.microsoft.com/office/drawing/2014/main" id="{8787CFF9-3E13-4B8D-B338-991CD1B40AE2}"/>
                  </a:ext>
                </a:extLst>
              </p:cNvPr>
              <p:cNvSpPr/>
              <p:nvPr/>
            </p:nvSpPr>
            <p:spPr>
              <a:xfrm>
                <a:off x="838200" y="1906438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dirty="0"/>
              </a:p>
            </p:txBody>
          </p:sp>
          <p:sp>
            <p:nvSpPr>
              <p:cNvPr id="15" name="Téglalap: lekerekített 14">
                <a:extLst>
                  <a:ext uri="{FF2B5EF4-FFF2-40B4-BE49-F238E27FC236}">
                    <a16:creationId xmlns:a16="http://schemas.microsoft.com/office/drawing/2014/main" id="{EDB18ED1-70ED-47B5-88C9-34633608FC0B}"/>
                  </a:ext>
                </a:extLst>
              </p:cNvPr>
              <p:cNvSpPr/>
              <p:nvPr/>
            </p:nvSpPr>
            <p:spPr>
              <a:xfrm>
                <a:off x="3106947" y="1906438"/>
                <a:ext cx="1706592" cy="1706592"/>
              </a:xfrm>
              <a:prstGeom prst="roundRect">
                <a:avLst/>
              </a:prstGeom>
              <a:solidFill>
                <a:srgbClr val="07939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" name="Téglalap: lekerekített 15">
                <a:extLst>
                  <a:ext uri="{FF2B5EF4-FFF2-40B4-BE49-F238E27FC236}">
                    <a16:creationId xmlns:a16="http://schemas.microsoft.com/office/drawing/2014/main" id="{427D6CE3-C259-40FE-A293-A3A2FABFEE6D}"/>
                  </a:ext>
                </a:extLst>
              </p:cNvPr>
              <p:cNvSpPr/>
              <p:nvPr/>
            </p:nvSpPr>
            <p:spPr>
              <a:xfrm>
                <a:off x="3106947" y="4157933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Téglalap: lekerekített 16">
                <a:extLst>
                  <a:ext uri="{FF2B5EF4-FFF2-40B4-BE49-F238E27FC236}">
                    <a16:creationId xmlns:a16="http://schemas.microsoft.com/office/drawing/2014/main" id="{2B1FF38C-88CD-4AF0-8B1E-3CA9A4151FBB}"/>
                  </a:ext>
                </a:extLst>
              </p:cNvPr>
              <p:cNvSpPr/>
              <p:nvPr/>
            </p:nvSpPr>
            <p:spPr>
              <a:xfrm>
                <a:off x="908650" y="4157933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87489C9E-7B23-419F-B66D-A2CBFFD6A664}"/>
                </a:ext>
              </a:extLst>
            </p:cNvPr>
            <p:cNvSpPr txBox="1"/>
            <p:nvPr/>
          </p:nvSpPr>
          <p:spPr>
            <a:xfrm>
              <a:off x="838200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1. téma</a:t>
              </a: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10EB5C82-F171-4B6D-981B-A36AB1FD4EF1}"/>
                </a:ext>
              </a:extLst>
            </p:cNvPr>
            <p:cNvSpPr txBox="1"/>
            <p:nvPr/>
          </p:nvSpPr>
          <p:spPr>
            <a:xfrm>
              <a:off x="3106947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4. téma</a:t>
              </a:r>
            </a:p>
          </p:txBody>
        </p: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675AB338-870C-4286-8FD4-051B65EA1D3A}"/>
                </a:ext>
              </a:extLst>
            </p:cNvPr>
            <p:cNvSpPr txBox="1"/>
            <p:nvPr/>
          </p:nvSpPr>
          <p:spPr>
            <a:xfrm>
              <a:off x="908650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3. téma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E34902EC-3ABB-45C1-9035-24D84F6453D1}"/>
                </a:ext>
              </a:extLst>
            </p:cNvPr>
            <p:cNvSpPr txBox="1"/>
            <p:nvPr/>
          </p:nvSpPr>
          <p:spPr>
            <a:xfrm>
              <a:off x="3106947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rPr>
                <a:t>2. téma</a:t>
              </a:r>
            </a:p>
          </p:txBody>
        </p:sp>
        <p:pic>
          <p:nvPicPr>
            <p:cNvPr id="10" name="Ábra 9" descr="DNS">
              <a:extLst>
                <a:ext uri="{FF2B5EF4-FFF2-40B4-BE49-F238E27FC236}">
                  <a16:creationId xmlns:a16="http://schemas.microsoft.com/office/drawing/2014/main" id="{9228821C-D03A-408B-AD30-6BD271240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03043" y="2222698"/>
              <a:ext cx="914400" cy="914400"/>
            </a:xfrm>
            <a:prstGeom prst="rect">
              <a:avLst/>
            </a:prstGeom>
          </p:spPr>
        </p:pic>
        <p:pic>
          <p:nvPicPr>
            <p:cNvPr id="11" name="!!Ábra 10" descr="Mikroszkóp">
              <a:extLst>
                <a:ext uri="{FF2B5EF4-FFF2-40B4-BE49-F238E27FC236}">
                  <a16:creationId xmlns:a16="http://schemas.microsoft.com/office/drawing/2014/main" id="{A8FB4C1D-9E9C-4458-A623-03C32F6F2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03043" y="4473707"/>
              <a:ext cx="914400" cy="914400"/>
            </a:xfrm>
            <a:prstGeom prst="rect">
              <a:avLst/>
            </a:prstGeom>
          </p:spPr>
        </p:pic>
        <p:pic>
          <p:nvPicPr>
            <p:cNvPr id="12" name="Ábra 11" descr="Serleg">
              <a:extLst>
                <a:ext uri="{FF2B5EF4-FFF2-40B4-BE49-F238E27FC236}">
                  <a16:creationId xmlns:a16="http://schemas.microsoft.com/office/drawing/2014/main" id="{52A6A5BB-3DAC-4A5C-98F5-89AE83EA8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34296" y="2222698"/>
              <a:ext cx="914400" cy="914400"/>
            </a:xfrm>
            <a:prstGeom prst="rect">
              <a:avLst/>
            </a:prstGeom>
          </p:spPr>
        </p:pic>
        <p:pic>
          <p:nvPicPr>
            <p:cNvPr id="13" name="Ábra 12" descr="Agy">
              <a:extLst>
                <a:ext uri="{FF2B5EF4-FFF2-40B4-BE49-F238E27FC236}">
                  <a16:creationId xmlns:a16="http://schemas.microsoft.com/office/drawing/2014/main" id="{00561BCF-7F0E-48C8-AD05-FC517990C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34296" y="447370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0564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églalap: lekerekített 21">
            <a:extLst>
              <a:ext uri="{FF2B5EF4-FFF2-40B4-BE49-F238E27FC236}">
                <a16:creationId xmlns:a16="http://schemas.microsoft.com/office/drawing/2014/main" id="{2B3A027B-0B41-4158-A67A-760D0836CFE2}"/>
              </a:ext>
            </a:extLst>
          </p:cNvPr>
          <p:cNvSpPr/>
          <p:nvPr/>
        </p:nvSpPr>
        <p:spPr>
          <a:xfrm>
            <a:off x="5289430" y="1939298"/>
            <a:ext cx="6451121" cy="1325562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267E564-B9DA-48C1-A9F3-DC9A9E7CC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807"/>
            <a:ext cx="10515600" cy="1325563"/>
          </a:xfrm>
        </p:spPr>
        <p:txBody>
          <a:bodyPr>
            <a:noAutofit/>
          </a:bodyPr>
          <a:lstStyle/>
          <a:p>
            <a:r>
              <a:rPr lang="hu-HU" dirty="0"/>
              <a:t>Gyógyszerészi Biológiai Tanszék</a:t>
            </a:r>
            <a:br>
              <a:rPr lang="hu-HU" dirty="0"/>
            </a:br>
            <a:r>
              <a:rPr lang="hu-HU" dirty="0"/>
              <a:t>TDK témák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ED2FA2-F089-487E-B3AA-3AAD0BB68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213" y="2016125"/>
            <a:ext cx="6384925" cy="44021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b="1" dirty="0">
                <a:solidFill>
                  <a:srgbClr val="03403F"/>
                </a:solidFill>
              </a:rPr>
              <a:t>A D-vitamin selejtfehérje válaszra (</a:t>
            </a:r>
            <a:r>
              <a:rPr lang="hu-HU" b="1" dirty="0" err="1">
                <a:solidFill>
                  <a:srgbClr val="03403F"/>
                </a:solidFill>
              </a:rPr>
              <a:t>unfolded</a:t>
            </a:r>
            <a:r>
              <a:rPr lang="hu-HU" b="1" dirty="0">
                <a:solidFill>
                  <a:srgbClr val="03403F"/>
                </a:solidFill>
              </a:rPr>
              <a:t> protein </a:t>
            </a:r>
            <a:r>
              <a:rPr lang="hu-HU" b="1" dirty="0" err="1">
                <a:solidFill>
                  <a:srgbClr val="03403F"/>
                </a:solidFill>
              </a:rPr>
              <a:t>response</a:t>
            </a:r>
            <a:r>
              <a:rPr lang="hu-HU" b="1" dirty="0">
                <a:solidFill>
                  <a:srgbClr val="03403F"/>
                </a:solidFill>
              </a:rPr>
              <a:t>) gyakorolt hatása az idegrendszer vonatkozásában</a:t>
            </a:r>
          </a:p>
          <a:p>
            <a:pPr>
              <a:lnSpc>
                <a:spcPct val="100000"/>
              </a:lnSpc>
              <a:buClr>
                <a:srgbClr val="03403F"/>
              </a:buClr>
              <a:buSzPct val="130000"/>
            </a:pPr>
            <a:endParaRPr lang="hu-HU" dirty="0"/>
          </a:p>
          <a:p>
            <a:pPr>
              <a:lnSpc>
                <a:spcPct val="100000"/>
              </a:lnSpc>
              <a:buClr>
                <a:srgbClr val="03403F"/>
              </a:buClr>
              <a:buSzPct val="130000"/>
            </a:pPr>
            <a:r>
              <a:rPr lang="hu-HU" sz="2600" dirty="0"/>
              <a:t>UPR</a:t>
            </a:r>
          </a:p>
          <a:p>
            <a:pPr>
              <a:lnSpc>
                <a:spcPct val="100000"/>
              </a:lnSpc>
              <a:buClr>
                <a:srgbClr val="03403F"/>
              </a:buClr>
              <a:buSzPct val="130000"/>
            </a:pPr>
            <a:endParaRPr lang="hu-HU" sz="2600" dirty="0"/>
          </a:p>
          <a:p>
            <a:pPr>
              <a:lnSpc>
                <a:spcPct val="100000"/>
              </a:lnSpc>
              <a:buClr>
                <a:srgbClr val="03403F"/>
              </a:buClr>
              <a:buSzPct val="130000"/>
            </a:pPr>
            <a:r>
              <a:rPr lang="hu-HU" sz="2600" dirty="0"/>
              <a:t>Vasanyagcsere vizsgálata</a:t>
            </a:r>
          </a:p>
          <a:p>
            <a:pPr>
              <a:lnSpc>
                <a:spcPct val="100000"/>
              </a:lnSpc>
              <a:buClr>
                <a:srgbClr val="03403F"/>
              </a:buClr>
              <a:buSzPct val="130000"/>
            </a:pPr>
            <a:endParaRPr lang="hu-HU" sz="2600" dirty="0"/>
          </a:p>
          <a:p>
            <a:pPr>
              <a:lnSpc>
                <a:spcPct val="100000"/>
              </a:lnSpc>
              <a:buClr>
                <a:srgbClr val="03403F"/>
              </a:buClr>
              <a:buSzPct val="130000"/>
            </a:pPr>
            <a:r>
              <a:rPr lang="hu-HU" sz="2600" dirty="0"/>
              <a:t>D-vitamin védő hatás?</a:t>
            </a:r>
          </a:p>
          <a:p>
            <a:pPr lvl="1">
              <a:lnSpc>
                <a:spcPct val="100000"/>
              </a:lnSpc>
              <a:buClr>
                <a:srgbClr val="03403F"/>
              </a:buClr>
              <a:buSzPct val="130000"/>
            </a:pPr>
            <a:r>
              <a:rPr lang="hu-HU" sz="2200" dirty="0"/>
              <a:t>Elő- és utókezelés</a:t>
            </a:r>
          </a:p>
          <a:p>
            <a:pPr>
              <a:lnSpc>
                <a:spcPct val="100000"/>
              </a:lnSpc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E1A72094-2BB7-4E87-9582-ABA022DF707D}"/>
              </a:ext>
            </a:extLst>
          </p:cNvPr>
          <p:cNvGrpSpPr/>
          <p:nvPr/>
        </p:nvGrpSpPr>
        <p:grpSpPr>
          <a:xfrm>
            <a:off x="838200" y="2096219"/>
            <a:ext cx="3975339" cy="3958087"/>
            <a:chOff x="838200" y="2096219"/>
            <a:chExt cx="3975339" cy="3958087"/>
          </a:xfrm>
        </p:grpSpPr>
        <p:grpSp>
          <p:nvGrpSpPr>
            <p:cNvPr id="5" name="Csoportba foglalás 4">
              <a:extLst>
                <a:ext uri="{FF2B5EF4-FFF2-40B4-BE49-F238E27FC236}">
                  <a16:creationId xmlns:a16="http://schemas.microsoft.com/office/drawing/2014/main" id="{092129E2-8D8C-42B1-BC89-91BFC305DD59}"/>
                </a:ext>
              </a:extLst>
            </p:cNvPr>
            <p:cNvGrpSpPr/>
            <p:nvPr/>
          </p:nvGrpSpPr>
          <p:grpSpPr>
            <a:xfrm>
              <a:off x="838200" y="2096219"/>
              <a:ext cx="3975339" cy="3958087"/>
              <a:chOff x="838200" y="1906438"/>
              <a:chExt cx="3975339" cy="3958087"/>
            </a:xfrm>
          </p:grpSpPr>
          <p:sp>
            <p:nvSpPr>
              <p:cNvPr id="14" name="Téglalap: lekerekített 13">
                <a:extLst>
                  <a:ext uri="{FF2B5EF4-FFF2-40B4-BE49-F238E27FC236}">
                    <a16:creationId xmlns:a16="http://schemas.microsoft.com/office/drawing/2014/main" id="{9A3C8719-8E59-4A38-98B7-E0700B38CED9}"/>
                  </a:ext>
                </a:extLst>
              </p:cNvPr>
              <p:cNvSpPr/>
              <p:nvPr/>
            </p:nvSpPr>
            <p:spPr>
              <a:xfrm>
                <a:off x="838200" y="1906438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" name="Téglalap: lekerekített 14">
                <a:extLst>
                  <a:ext uri="{FF2B5EF4-FFF2-40B4-BE49-F238E27FC236}">
                    <a16:creationId xmlns:a16="http://schemas.microsoft.com/office/drawing/2014/main" id="{DDE5E11D-D09B-4D5D-8EA5-C03E3EE64192}"/>
                  </a:ext>
                </a:extLst>
              </p:cNvPr>
              <p:cNvSpPr/>
              <p:nvPr/>
            </p:nvSpPr>
            <p:spPr>
              <a:xfrm>
                <a:off x="3106947" y="1906438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" name="Téglalap: lekerekített 15">
                <a:extLst>
                  <a:ext uri="{FF2B5EF4-FFF2-40B4-BE49-F238E27FC236}">
                    <a16:creationId xmlns:a16="http://schemas.microsoft.com/office/drawing/2014/main" id="{0AF51A79-2E94-447C-A84E-50E1497407A9}"/>
                  </a:ext>
                </a:extLst>
              </p:cNvPr>
              <p:cNvSpPr/>
              <p:nvPr/>
            </p:nvSpPr>
            <p:spPr>
              <a:xfrm>
                <a:off x="3106947" y="4157933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Téglalap: lekerekített 16">
                <a:extLst>
                  <a:ext uri="{FF2B5EF4-FFF2-40B4-BE49-F238E27FC236}">
                    <a16:creationId xmlns:a16="http://schemas.microsoft.com/office/drawing/2014/main" id="{9B5E1B62-2D1E-4347-8100-A6A713D85AA3}"/>
                  </a:ext>
                </a:extLst>
              </p:cNvPr>
              <p:cNvSpPr/>
              <p:nvPr/>
            </p:nvSpPr>
            <p:spPr>
              <a:xfrm>
                <a:off x="908650" y="4157933"/>
                <a:ext cx="1706592" cy="1706592"/>
              </a:xfrm>
              <a:prstGeom prst="roundRect">
                <a:avLst/>
              </a:prstGeom>
              <a:solidFill>
                <a:srgbClr val="07939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D94A9537-87A5-40EF-A934-1CE622635B74}"/>
                </a:ext>
              </a:extLst>
            </p:cNvPr>
            <p:cNvSpPr txBox="1"/>
            <p:nvPr/>
          </p:nvSpPr>
          <p:spPr>
            <a:xfrm>
              <a:off x="838200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1. téma</a:t>
              </a: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AA8E8311-90BB-4A56-BB2C-B5CD35172B63}"/>
                </a:ext>
              </a:extLst>
            </p:cNvPr>
            <p:cNvSpPr txBox="1"/>
            <p:nvPr/>
          </p:nvSpPr>
          <p:spPr>
            <a:xfrm>
              <a:off x="3106947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4. téma</a:t>
              </a:r>
            </a:p>
          </p:txBody>
        </p: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096166E7-A54F-4A79-8520-40B016ED4EDA}"/>
                </a:ext>
              </a:extLst>
            </p:cNvPr>
            <p:cNvSpPr txBox="1"/>
            <p:nvPr/>
          </p:nvSpPr>
          <p:spPr>
            <a:xfrm>
              <a:off x="908650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rPr>
                <a:t>3. téma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3523E4B3-99DA-495E-BEF9-D90692DBE125}"/>
                </a:ext>
              </a:extLst>
            </p:cNvPr>
            <p:cNvSpPr txBox="1"/>
            <p:nvPr/>
          </p:nvSpPr>
          <p:spPr>
            <a:xfrm>
              <a:off x="3106947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2. téma</a:t>
              </a:r>
            </a:p>
          </p:txBody>
        </p:sp>
        <p:pic>
          <p:nvPicPr>
            <p:cNvPr id="10" name="Ábra 9" descr="DNS">
              <a:extLst>
                <a:ext uri="{FF2B5EF4-FFF2-40B4-BE49-F238E27FC236}">
                  <a16:creationId xmlns:a16="http://schemas.microsoft.com/office/drawing/2014/main" id="{241EDB27-B7B5-44B2-80B7-2608AE07A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03043" y="2222698"/>
              <a:ext cx="914400" cy="914400"/>
            </a:xfrm>
            <a:prstGeom prst="rect">
              <a:avLst/>
            </a:prstGeom>
          </p:spPr>
        </p:pic>
        <p:pic>
          <p:nvPicPr>
            <p:cNvPr id="11" name="!!Ábra 10" descr="Mikroszkóp">
              <a:extLst>
                <a:ext uri="{FF2B5EF4-FFF2-40B4-BE49-F238E27FC236}">
                  <a16:creationId xmlns:a16="http://schemas.microsoft.com/office/drawing/2014/main" id="{58975827-C95B-4539-9FE7-31B2632C9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03043" y="4473707"/>
              <a:ext cx="914400" cy="914400"/>
            </a:xfrm>
            <a:prstGeom prst="rect">
              <a:avLst/>
            </a:prstGeom>
          </p:spPr>
        </p:pic>
        <p:pic>
          <p:nvPicPr>
            <p:cNvPr id="12" name="Ábra 11" descr="Serleg">
              <a:extLst>
                <a:ext uri="{FF2B5EF4-FFF2-40B4-BE49-F238E27FC236}">
                  <a16:creationId xmlns:a16="http://schemas.microsoft.com/office/drawing/2014/main" id="{4D831A75-DDD2-4D31-B36E-50C6757C3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34296" y="2222698"/>
              <a:ext cx="914400" cy="914400"/>
            </a:xfrm>
            <a:prstGeom prst="rect">
              <a:avLst/>
            </a:prstGeom>
          </p:spPr>
        </p:pic>
        <p:pic>
          <p:nvPicPr>
            <p:cNvPr id="13" name="Ábra 12" descr="Agy">
              <a:extLst>
                <a:ext uri="{FF2B5EF4-FFF2-40B4-BE49-F238E27FC236}">
                  <a16:creationId xmlns:a16="http://schemas.microsoft.com/office/drawing/2014/main" id="{8C733E96-2051-478A-B3B1-3686DC61B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34296" y="447370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8967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églalap: lekerekített 19">
            <a:extLst>
              <a:ext uri="{FF2B5EF4-FFF2-40B4-BE49-F238E27FC236}">
                <a16:creationId xmlns:a16="http://schemas.microsoft.com/office/drawing/2014/main" id="{775D3CD6-6A3B-4ED0-91F1-DB8F22EC130A}"/>
              </a:ext>
            </a:extLst>
          </p:cNvPr>
          <p:cNvSpPr/>
          <p:nvPr/>
        </p:nvSpPr>
        <p:spPr>
          <a:xfrm>
            <a:off x="5289430" y="1939298"/>
            <a:ext cx="6451121" cy="1325564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347CC72-E443-4222-B136-741BBFC6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>
                <a:solidFill>
                  <a:schemeClr val="bg1">
                    <a:lumMod val="75000"/>
                  </a:schemeClr>
                </a:solidFill>
              </a:rPr>
              <a:t>Gyógyszerészi Biológiai Tanszék</a:t>
            </a:r>
            <a:br>
              <a:rPr lang="hu-HU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hu-HU" dirty="0">
                <a:solidFill>
                  <a:schemeClr val="bg1">
                    <a:lumMod val="75000"/>
                  </a:schemeClr>
                </a:solidFill>
              </a:rPr>
              <a:t>TDK témák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81FC24B-3446-4BE3-A22F-BD26F0E09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694" y="2016807"/>
            <a:ext cx="6313098" cy="4401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b="1" dirty="0" err="1">
                <a:solidFill>
                  <a:srgbClr val="03403F"/>
                </a:solidFill>
              </a:rPr>
              <a:t>Karotinoidok</a:t>
            </a:r>
            <a:r>
              <a:rPr lang="hu-HU" sz="2600" b="1" dirty="0">
                <a:solidFill>
                  <a:srgbClr val="03403F"/>
                </a:solidFill>
              </a:rPr>
              <a:t> hatásának vizsgálata </a:t>
            </a:r>
            <a:r>
              <a:rPr lang="hu-HU" sz="2600" b="1" dirty="0" err="1">
                <a:solidFill>
                  <a:srgbClr val="03403F"/>
                </a:solidFill>
              </a:rPr>
              <a:t>glutamát</a:t>
            </a:r>
            <a:r>
              <a:rPr lang="hu-HU" sz="2600" b="1" dirty="0">
                <a:solidFill>
                  <a:srgbClr val="03403F"/>
                </a:solidFill>
              </a:rPr>
              <a:t>-indukált </a:t>
            </a:r>
            <a:r>
              <a:rPr lang="hu-HU" sz="2600" b="1" dirty="0" err="1">
                <a:solidFill>
                  <a:srgbClr val="03403F"/>
                </a:solidFill>
              </a:rPr>
              <a:t>neurotoxicitási</a:t>
            </a:r>
            <a:r>
              <a:rPr lang="hu-HU" sz="2600" b="1" dirty="0">
                <a:solidFill>
                  <a:srgbClr val="03403F"/>
                </a:solidFill>
              </a:rPr>
              <a:t> sejtkultúrás modell felhasználásával</a:t>
            </a:r>
          </a:p>
          <a:p>
            <a:pPr>
              <a:buClr>
                <a:srgbClr val="03403F"/>
              </a:buClr>
              <a:buSzPct val="130000"/>
            </a:pPr>
            <a:endParaRPr lang="hu-HU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Neuroblasztóma sejtek</a:t>
            </a:r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 err="1"/>
              <a:t>Glutamát</a:t>
            </a:r>
            <a:r>
              <a:rPr lang="hu-HU" sz="2400" dirty="0"/>
              <a:t> kezelés</a:t>
            </a:r>
          </a:p>
          <a:p>
            <a:pPr lvl="1">
              <a:buClr>
                <a:srgbClr val="03403F"/>
              </a:buClr>
              <a:buSzPct val="130000"/>
            </a:pPr>
            <a:r>
              <a:rPr lang="hu-HU" sz="2000" dirty="0"/>
              <a:t>Indukált </a:t>
            </a:r>
            <a:r>
              <a:rPr lang="hu-HU" sz="2000" dirty="0" err="1"/>
              <a:t>neurotoxicitás</a:t>
            </a:r>
            <a:endParaRPr lang="hu-HU" sz="2000" dirty="0"/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 err="1"/>
              <a:t>Lutein</a:t>
            </a:r>
            <a:r>
              <a:rPr lang="hu-HU" sz="2400" dirty="0"/>
              <a:t>, </a:t>
            </a:r>
            <a:r>
              <a:rPr lang="hu-HU" sz="2400" dirty="0" err="1"/>
              <a:t>zeaxantin</a:t>
            </a:r>
            <a:r>
              <a:rPr lang="hu-HU" sz="2400" dirty="0"/>
              <a:t> </a:t>
            </a:r>
            <a:r>
              <a:rPr lang="hu-HU" sz="2400" dirty="0">
                <a:latin typeface="Garamond" panose="02020404030301010803" pitchFamily="18" charset="0"/>
              </a:rPr>
              <a:t>→</a:t>
            </a:r>
            <a:r>
              <a:rPr lang="hu-HU" sz="2400" dirty="0"/>
              <a:t> védő hatás?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C2354BF6-429B-47BE-8CA1-78823432F9A7}"/>
              </a:ext>
            </a:extLst>
          </p:cNvPr>
          <p:cNvGrpSpPr/>
          <p:nvPr/>
        </p:nvGrpSpPr>
        <p:grpSpPr>
          <a:xfrm>
            <a:off x="838200" y="2096219"/>
            <a:ext cx="3975339" cy="3958087"/>
            <a:chOff x="838200" y="2096219"/>
            <a:chExt cx="3975339" cy="3958087"/>
          </a:xfrm>
        </p:grpSpPr>
        <p:grpSp>
          <p:nvGrpSpPr>
            <p:cNvPr id="22" name="Csoportba foglalás 21">
              <a:extLst>
                <a:ext uri="{FF2B5EF4-FFF2-40B4-BE49-F238E27FC236}">
                  <a16:creationId xmlns:a16="http://schemas.microsoft.com/office/drawing/2014/main" id="{8E778AE8-6894-4363-80EF-477C8FC76945}"/>
                </a:ext>
              </a:extLst>
            </p:cNvPr>
            <p:cNvGrpSpPr/>
            <p:nvPr/>
          </p:nvGrpSpPr>
          <p:grpSpPr>
            <a:xfrm>
              <a:off x="838200" y="2096219"/>
              <a:ext cx="3975339" cy="3958087"/>
              <a:chOff x="838200" y="1906438"/>
              <a:chExt cx="3975339" cy="3958087"/>
            </a:xfrm>
          </p:grpSpPr>
          <p:sp>
            <p:nvSpPr>
              <p:cNvPr id="31" name="Téglalap: lekerekített 30">
                <a:extLst>
                  <a:ext uri="{FF2B5EF4-FFF2-40B4-BE49-F238E27FC236}">
                    <a16:creationId xmlns:a16="http://schemas.microsoft.com/office/drawing/2014/main" id="{E10EFC0B-B797-4805-8CF6-3735C7E46F81}"/>
                  </a:ext>
                </a:extLst>
              </p:cNvPr>
              <p:cNvSpPr/>
              <p:nvPr/>
            </p:nvSpPr>
            <p:spPr>
              <a:xfrm>
                <a:off x="838200" y="1906438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Téglalap: lekerekített 31">
                <a:extLst>
                  <a:ext uri="{FF2B5EF4-FFF2-40B4-BE49-F238E27FC236}">
                    <a16:creationId xmlns:a16="http://schemas.microsoft.com/office/drawing/2014/main" id="{A68E9485-FE33-4C66-9672-CB0D8BEAB45B}"/>
                  </a:ext>
                </a:extLst>
              </p:cNvPr>
              <p:cNvSpPr/>
              <p:nvPr/>
            </p:nvSpPr>
            <p:spPr>
              <a:xfrm>
                <a:off x="3106947" y="1906438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Téglalap: lekerekített 32">
                <a:extLst>
                  <a:ext uri="{FF2B5EF4-FFF2-40B4-BE49-F238E27FC236}">
                    <a16:creationId xmlns:a16="http://schemas.microsoft.com/office/drawing/2014/main" id="{BF6BBF12-E31B-48E1-AA21-5954532FC1A8}"/>
                  </a:ext>
                </a:extLst>
              </p:cNvPr>
              <p:cNvSpPr/>
              <p:nvPr/>
            </p:nvSpPr>
            <p:spPr>
              <a:xfrm>
                <a:off x="3106947" y="4157933"/>
                <a:ext cx="1706592" cy="1706592"/>
              </a:xfrm>
              <a:prstGeom prst="roundRect">
                <a:avLst/>
              </a:prstGeom>
              <a:solidFill>
                <a:srgbClr val="07939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Téglalap: lekerekített 33">
                <a:extLst>
                  <a:ext uri="{FF2B5EF4-FFF2-40B4-BE49-F238E27FC236}">
                    <a16:creationId xmlns:a16="http://schemas.microsoft.com/office/drawing/2014/main" id="{EEE3DFCC-0F55-40E6-B6C0-190FFD7BF1E8}"/>
                  </a:ext>
                </a:extLst>
              </p:cNvPr>
              <p:cNvSpPr/>
              <p:nvPr/>
            </p:nvSpPr>
            <p:spPr>
              <a:xfrm>
                <a:off x="908650" y="4157933"/>
                <a:ext cx="1706592" cy="1706592"/>
              </a:xfrm>
              <a:prstGeom prst="roundRect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23" name="Szövegdoboz 22">
              <a:extLst>
                <a:ext uri="{FF2B5EF4-FFF2-40B4-BE49-F238E27FC236}">
                  <a16:creationId xmlns:a16="http://schemas.microsoft.com/office/drawing/2014/main" id="{9F74D3F0-FDD3-46AA-925E-87EE9534740A}"/>
                </a:ext>
              </a:extLst>
            </p:cNvPr>
            <p:cNvSpPr txBox="1"/>
            <p:nvPr/>
          </p:nvSpPr>
          <p:spPr>
            <a:xfrm>
              <a:off x="838200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1. téma</a:t>
              </a:r>
            </a:p>
          </p:txBody>
        </p:sp>
        <p:sp>
          <p:nvSpPr>
            <p:cNvPr id="24" name="Szövegdoboz 23">
              <a:extLst>
                <a:ext uri="{FF2B5EF4-FFF2-40B4-BE49-F238E27FC236}">
                  <a16:creationId xmlns:a16="http://schemas.microsoft.com/office/drawing/2014/main" id="{803CF711-B461-4308-8118-12FF5EE72F28}"/>
                </a:ext>
              </a:extLst>
            </p:cNvPr>
            <p:cNvSpPr txBox="1"/>
            <p:nvPr/>
          </p:nvSpPr>
          <p:spPr>
            <a:xfrm>
              <a:off x="3106947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rPr>
                <a:t>4. téma</a:t>
              </a:r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id="{2DF65C49-4170-4E8C-8DF6-EC92980074F9}"/>
                </a:ext>
              </a:extLst>
            </p:cNvPr>
            <p:cNvSpPr txBox="1"/>
            <p:nvPr/>
          </p:nvSpPr>
          <p:spPr>
            <a:xfrm>
              <a:off x="908650" y="5388107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solidFill>
                    <a:srgbClr val="03403F"/>
                  </a:solidFill>
                  <a:latin typeface="Roboto" pitchFamily="2" charset="0"/>
                  <a:ea typeface="Roboto" pitchFamily="2" charset="0"/>
                </a:rPr>
                <a:t>3. téma</a:t>
              </a:r>
            </a:p>
          </p:txBody>
        </p:sp>
        <p:sp>
          <p:nvSpPr>
            <p:cNvPr id="26" name="Szövegdoboz 25">
              <a:extLst>
                <a:ext uri="{FF2B5EF4-FFF2-40B4-BE49-F238E27FC236}">
                  <a16:creationId xmlns:a16="http://schemas.microsoft.com/office/drawing/2014/main" id="{C944823C-7094-412E-9223-E6E58B8716DF}"/>
                </a:ext>
              </a:extLst>
            </p:cNvPr>
            <p:cNvSpPr txBox="1"/>
            <p:nvPr/>
          </p:nvSpPr>
          <p:spPr>
            <a:xfrm>
              <a:off x="3106947" y="3136612"/>
              <a:ext cx="1706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b="1" dirty="0">
                  <a:latin typeface="Roboto" pitchFamily="2" charset="0"/>
                  <a:ea typeface="Roboto" pitchFamily="2" charset="0"/>
                </a:rPr>
                <a:t>2. téma</a:t>
              </a:r>
            </a:p>
          </p:txBody>
        </p:sp>
        <p:pic>
          <p:nvPicPr>
            <p:cNvPr id="27" name="Ábra 26" descr="DNS">
              <a:extLst>
                <a:ext uri="{FF2B5EF4-FFF2-40B4-BE49-F238E27FC236}">
                  <a16:creationId xmlns:a16="http://schemas.microsoft.com/office/drawing/2014/main" id="{0F950BAD-CA0D-4CC7-BAAD-C87DA336CD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03043" y="2222698"/>
              <a:ext cx="914400" cy="914400"/>
            </a:xfrm>
            <a:prstGeom prst="rect">
              <a:avLst/>
            </a:prstGeom>
          </p:spPr>
        </p:pic>
        <p:pic>
          <p:nvPicPr>
            <p:cNvPr id="28" name="!!Ábra 10" descr="Mikroszkóp">
              <a:extLst>
                <a:ext uri="{FF2B5EF4-FFF2-40B4-BE49-F238E27FC236}">
                  <a16:creationId xmlns:a16="http://schemas.microsoft.com/office/drawing/2014/main" id="{4D363B04-9583-412C-B466-12704498EE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503043" y="4473707"/>
              <a:ext cx="914400" cy="914400"/>
            </a:xfrm>
            <a:prstGeom prst="rect">
              <a:avLst/>
            </a:prstGeom>
          </p:spPr>
        </p:pic>
        <p:pic>
          <p:nvPicPr>
            <p:cNvPr id="29" name="Ábra 28" descr="Serleg">
              <a:extLst>
                <a:ext uri="{FF2B5EF4-FFF2-40B4-BE49-F238E27FC236}">
                  <a16:creationId xmlns:a16="http://schemas.microsoft.com/office/drawing/2014/main" id="{1B8C903A-91C8-4772-9804-87EF18008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34296" y="2222698"/>
              <a:ext cx="914400" cy="914400"/>
            </a:xfrm>
            <a:prstGeom prst="rect">
              <a:avLst/>
            </a:prstGeom>
          </p:spPr>
        </p:pic>
        <p:pic>
          <p:nvPicPr>
            <p:cNvPr id="30" name="Ábra 29" descr="Agy">
              <a:extLst>
                <a:ext uri="{FF2B5EF4-FFF2-40B4-BE49-F238E27FC236}">
                  <a16:creationId xmlns:a16="http://schemas.microsoft.com/office/drawing/2014/main" id="{4B64184A-5B68-4E79-BF2C-B51C7B64E9C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34296" y="447370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90796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4AF26C45-8BAC-4701-B666-0AED8DAB6AA2}"/>
              </a:ext>
            </a:extLst>
          </p:cNvPr>
          <p:cNvSpPr/>
          <p:nvPr/>
        </p:nvSpPr>
        <p:spPr>
          <a:xfrm>
            <a:off x="5289430" y="1939299"/>
            <a:ext cx="6451121" cy="605494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0A4BB8A-5A0C-4E77-AD24-8D7BE3DB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Gyógyszerészi Biológiai Tanszék</a:t>
            </a:r>
            <a:br>
              <a:rPr lang="hu-HU" dirty="0"/>
            </a:br>
            <a:r>
              <a:rPr lang="hu-HU" dirty="0"/>
              <a:t>TDK témák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8DF055-66D8-46DC-94CC-320B1794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>
                <a:solidFill>
                  <a:srgbClr val="03403F"/>
                </a:solidFill>
              </a:rPr>
              <a:t>Jövőbeli tervek/témák</a:t>
            </a:r>
          </a:p>
          <a:p>
            <a:endParaRPr lang="hu-HU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 err="1"/>
              <a:t>Trophoblast</a:t>
            </a:r>
            <a:r>
              <a:rPr lang="hu-HU" sz="2400" dirty="0"/>
              <a:t> sejtek 3D-s sejtkultúrás vizsgálata</a:t>
            </a:r>
          </a:p>
          <a:p>
            <a:pPr lvl="1">
              <a:buClr>
                <a:srgbClr val="03403F"/>
              </a:buClr>
              <a:buSzPct val="130000"/>
            </a:pPr>
            <a:r>
              <a:rPr lang="hu-HU" sz="2000" dirty="0" err="1"/>
              <a:t>Vasdeficiencia</a:t>
            </a:r>
            <a:r>
              <a:rPr lang="hu-HU" sz="2000" dirty="0"/>
              <a:t> → implantációs gének?</a:t>
            </a:r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Az IVF-ben résztvevő betegek </a:t>
            </a:r>
            <a:r>
              <a:rPr lang="hu-HU" sz="2400" dirty="0" err="1"/>
              <a:t>fraktalkin</a:t>
            </a:r>
            <a:r>
              <a:rPr lang="hu-HU" sz="2400" dirty="0"/>
              <a:t> szintmérése és összefüggése más laboratóriumi paraméterekkel</a:t>
            </a:r>
          </a:p>
          <a:p>
            <a:pPr>
              <a:buClr>
                <a:srgbClr val="03403F"/>
              </a:buClr>
              <a:buSzPct val="130000"/>
            </a:pPr>
            <a:endParaRPr lang="hu-HU" sz="2400" dirty="0"/>
          </a:p>
          <a:p>
            <a:pPr>
              <a:buClr>
                <a:srgbClr val="03403F"/>
              </a:buClr>
              <a:buSzPct val="130000"/>
            </a:pPr>
            <a:r>
              <a:rPr lang="hu-HU" sz="2400" dirty="0"/>
              <a:t>2022</a:t>
            </a:r>
          </a:p>
        </p:txBody>
      </p: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30841700-FDF2-49C7-BF0A-79DFFA9FB6F7}"/>
              </a:ext>
            </a:extLst>
          </p:cNvPr>
          <p:cNvGrpSpPr/>
          <p:nvPr/>
        </p:nvGrpSpPr>
        <p:grpSpPr>
          <a:xfrm>
            <a:off x="838200" y="2078967"/>
            <a:ext cx="3975339" cy="3975339"/>
            <a:chOff x="838200" y="2078967"/>
            <a:chExt cx="3975339" cy="3975339"/>
          </a:xfrm>
        </p:grpSpPr>
        <p:sp>
          <p:nvSpPr>
            <p:cNvPr id="17" name="!!Téglalap: lekerekített 15">
              <a:extLst>
                <a:ext uri="{FF2B5EF4-FFF2-40B4-BE49-F238E27FC236}">
                  <a16:creationId xmlns:a16="http://schemas.microsoft.com/office/drawing/2014/main" id="{AE4C2225-8B50-46C3-B44A-77C27287D04D}"/>
                </a:ext>
              </a:extLst>
            </p:cNvPr>
            <p:cNvSpPr/>
            <p:nvPr/>
          </p:nvSpPr>
          <p:spPr>
            <a:xfrm>
              <a:off x="838200" y="2078967"/>
              <a:ext cx="3975339" cy="3975339"/>
            </a:xfrm>
            <a:prstGeom prst="roundRect">
              <a:avLst/>
            </a:prstGeom>
            <a:solidFill>
              <a:srgbClr val="079393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07AACB64-ECD2-43BF-AACE-3D6AF9DE4F8B}"/>
                </a:ext>
              </a:extLst>
            </p:cNvPr>
            <p:cNvSpPr txBox="1"/>
            <p:nvPr/>
          </p:nvSpPr>
          <p:spPr>
            <a:xfrm>
              <a:off x="1338602" y="4727276"/>
              <a:ext cx="29745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5400" b="1" dirty="0">
                  <a:solidFill>
                    <a:schemeClr val="bg1"/>
                  </a:solidFill>
                  <a:latin typeface="Roboto" pitchFamily="2" charset="0"/>
                  <a:ea typeface="Roboto" pitchFamily="2" charset="0"/>
                </a:rPr>
                <a:t>?. téma</a:t>
              </a:r>
            </a:p>
          </p:txBody>
        </p:sp>
      </p:grpSp>
      <p:pic>
        <p:nvPicPr>
          <p:cNvPr id="20" name="!!Ábra 10" descr="Nagyító">
            <a:extLst>
              <a:ext uri="{FF2B5EF4-FFF2-40B4-BE49-F238E27FC236}">
                <a16:creationId xmlns:a16="http://schemas.microsoft.com/office/drawing/2014/main" id="{2899B135-F3F7-4EC7-B7D5-A3E9C0341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4357" y="2569566"/>
            <a:ext cx="2043024" cy="204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67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0B7AF1-B8A3-44EA-A82D-1F949B861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8317"/>
            <a:ext cx="10515600" cy="1325563"/>
          </a:xfrm>
        </p:spPr>
        <p:txBody>
          <a:bodyPr>
            <a:normAutofit/>
          </a:bodyPr>
          <a:lstStyle/>
          <a:p>
            <a:r>
              <a:rPr lang="hu-HU" sz="6000" dirty="0">
                <a:solidFill>
                  <a:srgbClr val="03403F"/>
                </a:solidFill>
              </a:rPr>
              <a:t>Köszönöm a figyelmet!</a:t>
            </a:r>
          </a:p>
        </p:txBody>
      </p:sp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C4202A4B-F7F7-4F42-B760-CF12EB0E3E5B}"/>
              </a:ext>
            </a:extLst>
          </p:cNvPr>
          <p:cNvSpPr/>
          <p:nvPr/>
        </p:nvSpPr>
        <p:spPr>
          <a:xfrm>
            <a:off x="1043796" y="897147"/>
            <a:ext cx="10104408" cy="2747904"/>
          </a:xfrm>
          <a:prstGeom prst="roundRect">
            <a:avLst/>
          </a:prstGeom>
          <a:solidFill>
            <a:srgbClr val="07939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Ábra 5" descr="Feltekert diploma">
            <a:extLst>
              <a:ext uri="{FF2B5EF4-FFF2-40B4-BE49-F238E27FC236}">
                <a16:creationId xmlns:a16="http://schemas.microsoft.com/office/drawing/2014/main" id="{8E88B936-B029-4452-973B-2CD32890C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67388">
            <a:off x="1466877" y="4103960"/>
            <a:ext cx="2291683" cy="2291683"/>
          </a:xfrm>
          <a:prstGeom prst="rect">
            <a:avLst/>
          </a:prstGeom>
        </p:spPr>
      </p:pic>
      <p:pic>
        <p:nvPicPr>
          <p:cNvPr id="8" name="Ábra 7" descr="Talársapka">
            <a:extLst>
              <a:ext uri="{FF2B5EF4-FFF2-40B4-BE49-F238E27FC236}">
                <a16:creationId xmlns:a16="http://schemas.microsoft.com/office/drawing/2014/main" id="{16A7F549-B16B-41E9-8FC2-616F7B4826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31609">
            <a:off x="8433323" y="4103842"/>
            <a:ext cx="2291684" cy="2291684"/>
          </a:xfrm>
          <a:prstGeom prst="rect">
            <a:avLst/>
          </a:prstGeom>
        </p:spPr>
      </p:pic>
      <p:pic>
        <p:nvPicPr>
          <p:cNvPr id="10" name="Ábra 9" descr="Tanterem">
            <a:extLst>
              <a:ext uri="{FF2B5EF4-FFF2-40B4-BE49-F238E27FC236}">
                <a16:creationId xmlns:a16="http://schemas.microsoft.com/office/drawing/2014/main" id="{99A455E6-6023-4BE2-B0A5-0AA3D176EC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95646" y="4064989"/>
            <a:ext cx="2369388" cy="236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794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202</Words>
  <Application>Microsoft Office PowerPoint</Application>
  <PresentationFormat>Szélesvásznú</PresentationFormat>
  <Paragraphs>66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Garamond</vt:lpstr>
      <vt:lpstr>Roboto</vt:lpstr>
      <vt:lpstr>Office-téma</vt:lpstr>
      <vt:lpstr>Gyógyszerészi Biológiai Tanszék   TDK témák</vt:lpstr>
      <vt:lpstr>Gyógyszerészi Biológiai Tanszék TDK témák</vt:lpstr>
      <vt:lpstr>Gyógyszerészi Biológiai Tanszék TDK témák</vt:lpstr>
      <vt:lpstr>Gyógyszerészi Biológiai Tanszék TDK témák</vt:lpstr>
      <vt:lpstr>Gyógyszerészi Biológiai Tanszék TDK témák</vt:lpstr>
      <vt:lpstr>Gyógyszerészi Biológiai Tanszék TDK témák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Gyógyszerészi Biológiai Tanszék – TDK témák</dc:title>
  <dc:creator>Gergely Jánosa</dc:creator>
  <cp:lastModifiedBy>Jánosa Gergely</cp:lastModifiedBy>
  <cp:revision>5</cp:revision>
  <dcterms:created xsi:type="dcterms:W3CDTF">2021-09-29T16:18:14Z</dcterms:created>
  <dcterms:modified xsi:type="dcterms:W3CDTF">2021-09-30T07:02:35Z</dcterms:modified>
</cp:coreProperties>
</file>