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2" d="100"/>
          <a:sy n="112" d="100"/>
        </p:scale>
        <p:origin x="50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9820CC4-768E-4E46-892C-5A3236FADC7B}" type="datetimeFigureOut">
              <a:rPr lang="hu-HU" smtClean="0"/>
              <a:t>2021. 09. 30.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F4E0748-3DA1-4739-AAB2-98E8F07EE012}" type="slidenum">
              <a:rPr lang="hu-HU" smtClean="0"/>
              <a:t>‹#›</a:t>
            </a:fld>
            <a:endParaRPr lang="hu-HU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25710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20CC4-768E-4E46-892C-5A3236FADC7B}" type="datetimeFigureOut">
              <a:rPr lang="hu-HU" smtClean="0"/>
              <a:t>2021. 09. 30.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0748-3DA1-4739-AAB2-98E8F07EE01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14522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20CC4-768E-4E46-892C-5A3236FADC7B}" type="datetimeFigureOut">
              <a:rPr lang="hu-HU" smtClean="0"/>
              <a:t>2021. 09. 30.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0748-3DA1-4739-AAB2-98E8F07EE01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6330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20CC4-768E-4E46-892C-5A3236FADC7B}" type="datetimeFigureOut">
              <a:rPr lang="hu-HU" smtClean="0"/>
              <a:t>2021. 09. 30.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0748-3DA1-4739-AAB2-98E8F07EE01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4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9820CC4-768E-4E46-892C-5A3236FADC7B}" type="datetimeFigureOut">
              <a:rPr lang="hu-HU" smtClean="0"/>
              <a:t>2021. 09. 30.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F4E0748-3DA1-4739-AAB2-98E8F07EE012}" type="slidenum">
              <a:rPr lang="hu-HU" smtClean="0"/>
              <a:t>‹#›</a:t>
            </a:fld>
            <a:endParaRPr lang="hu-HU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8901253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20CC4-768E-4E46-892C-5A3236FADC7B}" type="datetimeFigureOut">
              <a:rPr lang="hu-HU" smtClean="0"/>
              <a:t>2021. 09. 30.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0748-3DA1-4739-AAB2-98E8F07EE01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133917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20CC4-768E-4E46-892C-5A3236FADC7B}" type="datetimeFigureOut">
              <a:rPr lang="hu-HU" smtClean="0"/>
              <a:t>2021. 09. 30.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0748-3DA1-4739-AAB2-98E8F07EE01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247478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20CC4-768E-4E46-892C-5A3236FADC7B}" type="datetimeFigureOut">
              <a:rPr lang="hu-HU" smtClean="0"/>
              <a:t>2021. 09. 30.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0748-3DA1-4739-AAB2-98E8F07EE01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9484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20CC4-768E-4E46-892C-5A3236FADC7B}" type="datetimeFigureOut">
              <a:rPr lang="hu-HU" smtClean="0"/>
              <a:t>2021. 09. 30.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0748-3DA1-4739-AAB2-98E8F07EE01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229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79820CC4-768E-4E46-892C-5A3236FADC7B}" type="datetimeFigureOut">
              <a:rPr lang="hu-HU" smtClean="0"/>
              <a:t>2021. 09. 30.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CF4E0748-3DA1-4739-AAB2-98E8F07EE012}" type="slidenum">
              <a:rPr lang="hu-HU" smtClean="0"/>
              <a:t>‹#›</a:t>
            </a:fld>
            <a:endParaRPr lang="hu-HU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537833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79820CC4-768E-4E46-892C-5A3236FADC7B}" type="datetimeFigureOut">
              <a:rPr lang="hu-HU" smtClean="0"/>
              <a:t>2021. 09. 30.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CF4E0748-3DA1-4739-AAB2-98E8F07EE01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9904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9820CC4-768E-4E46-892C-5A3236FADC7B}" type="datetimeFigureOut">
              <a:rPr lang="hu-HU" smtClean="0"/>
              <a:t>2021. 09. 30.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F4E0748-3DA1-4739-AAB2-98E8F07EE012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1512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z="5400" dirty="0" smtClean="0"/>
              <a:t>Gyógyszertechnológiai és </a:t>
            </a:r>
            <a:r>
              <a:rPr lang="hu-HU" sz="5400" dirty="0" err="1" smtClean="0"/>
              <a:t>biofarmáciai</a:t>
            </a:r>
            <a:r>
              <a:rPr lang="hu-HU" sz="5400" dirty="0" smtClean="0"/>
              <a:t> intézet</a:t>
            </a:r>
            <a:br>
              <a:rPr lang="hu-HU" sz="5400" dirty="0" smtClean="0"/>
            </a:br>
            <a:r>
              <a:rPr lang="hu-HU" sz="5400" dirty="0"/>
              <a:t/>
            </a:r>
            <a:br>
              <a:rPr lang="hu-HU" sz="5400" dirty="0"/>
            </a:br>
            <a:r>
              <a:rPr lang="hu-HU" sz="4000" dirty="0" smtClean="0"/>
              <a:t>tudományos diákköri munka</a:t>
            </a:r>
            <a:endParaRPr lang="hu-HU" sz="40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Intézeti TDK felelős:</a:t>
            </a:r>
          </a:p>
          <a:p>
            <a:r>
              <a:rPr lang="hu-HU" dirty="0" smtClean="0"/>
              <a:t>Vörös-Horváth Barbara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05277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1678" y="116254"/>
            <a:ext cx="10178322" cy="818618"/>
          </a:xfrm>
        </p:spPr>
        <p:txBody>
          <a:bodyPr/>
          <a:lstStyle/>
          <a:p>
            <a:r>
              <a:rPr lang="hu-HU" dirty="0" smtClean="0"/>
              <a:t>Kutatómunka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51678" y="887105"/>
            <a:ext cx="10178322" cy="5820770"/>
          </a:xfrm>
        </p:spPr>
        <p:txBody>
          <a:bodyPr>
            <a:normAutofit/>
          </a:bodyPr>
          <a:lstStyle/>
          <a:p>
            <a:r>
              <a:rPr lang="hu-HU" sz="1600" b="1" dirty="0" smtClean="0"/>
              <a:t>Szilárd gyógyszerformák fejlesztése és vizsgálata</a:t>
            </a:r>
          </a:p>
          <a:p>
            <a:pPr marL="0" indent="0">
              <a:buNone/>
            </a:pPr>
            <a:r>
              <a:rPr lang="hu-HU" sz="1600" b="1" dirty="0"/>
              <a:t>	</a:t>
            </a:r>
            <a:r>
              <a:rPr lang="hu-HU" sz="1600" dirty="0" smtClean="0"/>
              <a:t>Dr.  Pál Szilárd, Dr.  Kása Péter</a:t>
            </a:r>
          </a:p>
          <a:p>
            <a:r>
              <a:rPr lang="hu-HU" sz="1600" b="1" dirty="0"/>
              <a:t>Félszilárd gyógyszerformák fejlesztése és vizsgálata</a:t>
            </a:r>
          </a:p>
          <a:p>
            <a:pPr marL="0" indent="0">
              <a:buNone/>
            </a:pPr>
            <a:r>
              <a:rPr lang="hu-HU" sz="1600" dirty="0" smtClean="0"/>
              <a:t>	</a:t>
            </a:r>
            <a:r>
              <a:rPr lang="hu-HU" sz="1600" dirty="0" smtClean="0"/>
              <a:t>Dr. Mayer Klára,  </a:t>
            </a:r>
            <a:r>
              <a:rPr lang="hu-HU" sz="1600" dirty="0" err="1" smtClean="0"/>
              <a:t>Ámanné</a:t>
            </a:r>
            <a:r>
              <a:rPr lang="hu-HU" sz="1600" dirty="0" smtClean="0"/>
              <a:t> </a:t>
            </a:r>
            <a:r>
              <a:rPr lang="hu-HU" sz="1600" dirty="0" smtClean="0"/>
              <a:t>Dr. </a:t>
            </a:r>
            <a:r>
              <a:rPr lang="hu-HU" sz="1600" dirty="0"/>
              <a:t> </a:t>
            </a:r>
            <a:r>
              <a:rPr lang="hu-HU" sz="1600" dirty="0" smtClean="0"/>
              <a:t>Takácsi-Nagy Anna</a:t>
            </a:r>
          </a:p>
          <a:p>
            <a:r>
              <a:rPr lang="hu-HU" sz="1600" b="1" dirty="0"/>
              <a:t>Gyógyszerészi </a:t>
            </a:r>
            <a:r>
              <a:rPr lang="hu-HU" sz="1600" b="1" dirty="0" smtClean="0"/>
              <a:t>nanotechnológia</a:t>
            </a:r>
          </a:p>
          <a:p>
            <a:pPr marL="0" indent="0">
              <a:buNone/>
            </a:pPr>
            <a:r>
              <a:rPr lang="hu-HU" sz="1600" b="1" dirty="0"/>
              <a:t>	</a:t>
            </a:r>
            <a:r>
              <a:rPr lang="hu-HU" sz="1600" dirty="0" smtClean="0"/>
              <a:t>Dr.  Széchenyi </a:t>
            </a:r>
            <a:r>
              <a:rPr lang="hu-HU" sz="1600" dirty="0" err="1" smtClean="0"/>
              <a:t>Aleksandar</a:t>
            </a:r>
            <a:r>
              <a:rPr lang="hu-HU" sz="1600" dirty="0" smtClean="0"/>
              <a:t>, dr. </a:t>
            </a:r>
            <a:r>
              <a:rPr lang="hu-HU" sz="1600" dirty="0"/>
              <a:t> </a:t>
            </a:r>
            <a:r>
              <a:rPr lang="hu-HU" sz="1600" dirty="0" smtClean="0"/>
              <a:t>Vörös-Horváth Barbara</a:t>
            </a:r>
          </a:p>
          <a:p>
            <a:pPr marL="0" indent="0">
              <a:buNone/>
            </a:pPr>
            <a:endParaRPr lang="hu-HU" b="1" dirty="0" smtClean="0"/>
          </a:p>
          <a:p>
            <a:pPr marL="0" indent="0">
              <a:buNone/>
            </a:pPr>
            <a:r>
              <a:rPr lang="hu-HU" sz="2400" b="1" dirty="0" smtClean="0"/>
              <a:t>Elsajátítható kompetenciák</a:t>
            </a:r>
          </a:p>
          <a:p>
            <a:pPr lvl="2"/>
            <a:r>
              <a:rPr lang="hu-HU" sz="2000" dirty="0" smtClean="0"/>
              <a:t>megismerkedés a gyógyszeripari munkafolyamatokkal, ipari berendezésekkel</a:t>
            </a:r>
          </a:p>
          <a:p>
            <a:pPr lvl="2"/>
            <a:r>
              <a:rPr lang="hu-HU" sz="2000" dirty="0" smtClean="0"/>
              <a:t>hagyományos- és nanotechnológiával készült gyógyszerformák előállítása</a:t>
            </a:r>
          </a:p>
          <a:p>
            <a:pPr lvl="2"/>
            <a:r>
              <a:rPr lang="hu-HU" sz="2000" dirty="0" smtClean="0"/>
              <a:t>gyógyszerforma vizsgálatok</a:t>
            </a:r>
          </a:p>
          <a:p>
            <a:pPr lvl="2">
              <a:spcAft>
                <a:spcPts val="1200"/>
              </a:spcAft>
            </a:pPr>
            <a:r>
              <a:rPr lang="hu-HU" sz="2000" dirty="0" smtClean="0"/>
              <a:t>analitikai vizsgálatok, nagyműszeres mérések</a:t>
            </a:r>
          </a:p>
          <a:p>
            <a:pPr marL="914400" lvl="2" indent="0" algn="ctr">
              <a:buNone/>
            </a:pPr>
            <a:r>
              <a:rPr lang="hu-HU" sz="2400" b="1" dirty="0" smtClean="0"/>
              <a:t>ÖNÁLLÓ ÉS KREATÍV MUNKAVÉGZÉS</a:t>
            </a:r>
          </a:p>
          <a:p>
            <a:pPr lvl="2"/>
            <a:endParaRPr lang="hu-HU" sz="1800" dirty="0" smtClean="0"/>
          </a:p>
          <a:p>
            <a:pPr lvl="2"/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3917228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1678" y="123078"/>
            <a:ext cx="10178322" cy="1492132"/>
          </a:xfrm>
        </p:spPr>
        <p:txBody>
          <a:bodyPr/>
          <a:lstStyle/>
          <a:p>
            <a:r>
              <a:rPr lang="hu-HU" dirty="0" smtClean="0"/>
              <a:t>Szilárd gyógyszerformák fejlesztése és vizsgálata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51678" y="1685499"/>
            <a:ext cx="10178322" cy="4981432"/>
          </a:xfrm>
        </p:spPr>
        <p:txBody>
          <a:bodyPr>
            <a:normAutofit/>
          </a:bodyPr>
          <a:lstStyle/>
          <a:p>
            <a:r>
              <a:rPr lang="hu-HU" b="1" dirty="0"/>
              <a:t>Excenteres tablettázógép mikrokontroller alapú műszerezésének fejlesztése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	Témavezető</a:t>
            </a:r>
            <a:r>
              <a:rPr lang="hu-HU" dirty="0"/>
              <a:t>: Dr. </a:t>
            </a:r>
            <a:r>
              <a:rPr lang="hu-HU" dirty="0" smtClean="0"/>
              <a:t> Pál </a:t>
            </a:r>
            <a:r>
              <a:rPr lang="hu-HU" dirty="0"/>
              <a:t>Szilárd</a:t>
            </a:r>
          </a:p>
          <a:p>
            <a:pPr marL="0" indent="0">
              <a:buNone/>
            </a:pPr>
            <a:r>
              <a:rPr lang="hu-HU" dirty="0" smtClean="0"/>
              <a:t>	Társtémavezető</a:t>
            </a:r>
            <a:r>
              <a:rPr lang="hu-HU" dirty="0"/>
              <a:t>: Dr. </a:t>
            </a:r>
            <a:r>
              <a:rPr lang="hu-HU" dirty="0" smtClean="0"/>
              <a:t> Kása Péter</a:t>
            </a:r>
            <a:endParaRPr lang="hu-HU" dirty="0"/>
          </a:p>
          <a:p>
            <a:r>
              <a:rPr lang="hu-HU" b="1" dirty="0"/>
              <a:t>Módosított </a:t>
            </a:r>
            <a:r>
              <a:rPr lang="hu-HU" b="1" dirty="0" smtClean="0"/>
              <a:t>hatóanyag-leadású </a:t>
            </a:r>
            <a:r>
              <a:rPr lang="hu-HU" b="1" dirty="0"/>
              <a:t>készítmények tervezése, előállítása és vizsgálata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	Témavezető</a:t>
            </a:r>
            <a:r>
              <a:rPr lang="hu-HU" dirty="0"/>
              <a:t>: Dr. </a:t>
            </a:r>
            <a:r>
              <a:rPr lang="hu-HU" dirty="0" smtClean="0"/>
              <a:t> Pál </a:t>
            </a:r>
            <a:r>
              <a:rPr lang="hu-HU" dirty="0"/>
              <a:t>Szilárd</a:t>
            </a:r>
          </a:p>
          <a:p>
            <a:pPr marL="0" indent="0">
              <a:buNone/>
            </a:pPr>
            <a:r>
              <a:rPr lang="hu-HU" dirty="0" smtClean="0"/>
              <a:t>	Társtémavezető</a:t>
            </a:r>
            <a:r>
              <a:rPr lang="hu-HU" dirty="0"/>
              <a:t>: Dr. </a:t>
            </a:r>
            <a:r>
              <a:rPr lang="hu-HU" dirty="0" smtClean="0"/>
              <a:t> Kása Péter</a:t>
            </a:r>
            <a:endParaRPr lang="hu-HU" dirty="0"/>
          </a:p>
          <a:p>
            <a:r>
              <a:rPr lang="hu-HU" b="1" dirty="0"/>
              <a:t>Mesterséges neurális hálózatok alkalmazása a gyógyszertechnológiában</a:t>
            </a:r>
          </a:p>
          <a:p>
            <a:pPr marL="0" indent="0">
              <a:buNone/>
            </a:pPr>
            <a:r>
              <a:rPr lang="hu-HU" dirty="0" smtClean="0"/>
              <a:t>	Témavezető</a:t>
            </a:r>
            <a:r>
              <a:rPr lang="hu-HU" dirty="0"/>
              <a:t>: </a:t>
            </a:r>
            <a:r>
              <a:rPr lang="hu-HU" dirty="0" smtClean="0"/>
              <a:t>Dr</a:t>
            </a:r>
            <a:r>
              <a:rPr lang="hu-HU" dirty="0"/>
              <a:t>. </a:t>
            </a:r>
            <a:r>
              <a:rPr lang="hu-HU" dirty="0" smtClean="0"/>
              <a:t> Kása Péter</a:t>
            </a:r>
            <a:endParaRPr lang="hu-HU" dirty="0"/>
          </a:p>
          <a:p>
            <a:r>
              <a:rPr lang="hu-HU" b="1" dirty="0"/>
              <a:t>Szájban </a:t>
            </a:r>
            <a:r>
              <a:rPr lang="hu-HU" b="1" dirty="0" err="1"/>
              <a:t>diszpergálódó</a:t>
            </a:r>
            <a:r>
              <a:rPr lang="hu-HU" b="1" dirty="0"/>
              <a:t> filmek előállítása és vizsgálata</a:t>
            </a:r>
          </a:p>
          <a:p>
            <a:pPr marL="0" indent="0">
              <a:buNone/>
            </a:pPr>
            <a:r>
              <a:rPr lang="hu-HU" dirty="0" smtClean="0"/>
              <a:t>	Témavezető</a:t>
            </a:r>
            <a:r>
              <a:rPr lang="hu-HU" dirty="0"/>
              <a:t>: </a:t>
            </a:r>
            <a:r>
              <a:rPr lang="hu-HU" dirty="0" smtClean="0"/>
              <a:t>Dr</a:t>
            </a:r>
            <a:r>
              <a:rPr lang="hu-HU" dirty="0"/>
              <a:t>. </a:t>
            </a:r>
            <a:r>
              <a:rPr lang="hu-HU" dirty="0" smtClean="0"/>
              <a:t> Kása Péter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00804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Félszilárd gyógyszerformák fejlesztése és vizsgálata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51678" y="2081285"/>
            <a:ext cx="10178322" cy="3798308"/>
          </a:xfrm>
        </p:spPr>
        <p:txBody>
          <a:bodyPr/>
          <a:lstStyle/>
          <a:p>
            <a:r>
              <a:rPr lang="hu-HU" b="1" dirty="0"/>
              <a:t>Gyógyszeres szuszpenziók formulálása és vizsgálata</a:t>
            </a:r>
          </a:p>
          <a:p>
            <a:pPr marL="0" indent="0">
              <a:buNone/>
            </a:pPr>
            <a:r>
              <a:rPr lang="hu-HU" dirty="0" smtClean="0"/>
              <a:t>	Témavezető</a:t>
            </a:r>
            <a:r>
              <a:rPr lang="hu-HU" dirty="0"/>
              <a:t>: </a:t>
            </a:r>
            <a:r>
              <a:rPr lang="hu-HU" dirty="0" err="1"/>
              <a:t>Ámanné</a:t>
            </a:r>
            <a:r>
              <a:rPr lang="hu-HU" dirty="0"/>
              <a:t> Dr. </a:t>
            </a:r>
            <a:r>
              <a:rPr lang="hu-HU" dirty="0" smtClean="0"/>
              <a:t> Takácsi-Nagy </a:t>
            </a:r>
            <a:r>
              <a:rPr lang="hu-HU" dirty="0"/>
              <a:t>Anna</a:t>
            </a:r>
          </a:p>
          <a:p>
            <a:r>
              <a:rPr lang="hu-HU" b="1" dirty="0"/>
              <a:t>Gyógyszerkészítmények </a:t>
            </a:r>
            <a:r>
              <a:rPr lang="hu-HU" b="1" dirty="0" smtClean="0"/>
              <a:t>stabilitásvizsgálata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Témavezető</a:t>
            </a:r>
            <a:r>
              <a:rPr lang="hu-HU" dirty="0"/>
              <a:t>: </a:t>
            </a:r>
            <a:r>
              <a:rPr lang="hu-HU" dirty="0" err="1"/>
              <a:t>Ámanné</a:t>
            </a:r>
            <a:r>
              <a:rPr lang="hu-HU" dirty="0"/>
              <a:t> Dr. </a:t>
            </a:r>
            <a:r>
              <a:rPr lang="hu-HU" dirty="0" smtClean="0"/>
              <a:t> Takácsi-Nagy </a:t>
            </a:r>
            <a:r>
              <a:rPr lang="hu-HU" dirty="0"/>
              <a:t>Anna</a:t>
            </a:r>
          </a:p>
          <a:p>
            <a:r>
              <a:rPr lang="hu-HU" b="1" dirty="0"/>
              <a:t>Gyógyszerészet a szemészetben: új típusú, </a:t>
            </a:r>
            <a:r>
              <a:rPr lang="hu-HU" b="1" dirty="0" err="1"/>
              <a:t>Demodex</a:t>
            </a:r>
            <a:r>
              <a:rPr lang="hu-HU" b="1" dirty="0"/>
              <a:t> és száraz szem kezelésére szánt készítmény vizsgálata</a:t>
            </a:r>
          </a:p>
          <a:p>
            <a:pPr marL="0" indent="0">
              <a:buNone/>
            </a:pPr>
            <a:r>
              <a:rPr lang="hu-HU" dirty="0" smtClean="0"/>
              <a:t>	Témavezető</a:t>
            </a:r>
            <a:r>
              <a:rPr lang="hu-HU" dirty="0"/>
              <a:t>: </a:t>
            </a:r>
            <a:r>
              <a:rPr lang="hu-HU" dirty="0" err="1"/>
              <a:t>Ámanné</a:t>
            </a:r>
            <a:r>
              <a:rPr lang="hu-HU" dirty="0"/>
              <a:t> Dr. </a:t>
            </a:r>
            <a:r>
              <a:rPr lang="hu-HU" dirty="0" smtClean="0"/>
              <a:t> Takácsi-Nagy </a:t>
            </a:r>
            <a:r>
              <a:rPr lang="hu-HU" dirty="0"/>
              <a:t>Anna, Dr. </a:t>
            </a:r>
            <a:r>
              <a:rPr lang="hu-HU" dirty="0" smtClean="0"/>
              <a:t> Kovács </a:t>
            </a:r>
            <a:r>
              <a:rPr lang="hu-HU" dirty="0"/>
              <a:t>Illés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9291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75567"/>
          </a:xfrm>
        </p:spPr>
        <p:txBody>
          <a:bodyPr/>
          <a:lstStyle/>
          <a:p>
            <a:r>
              <a:rPr lang="hu-HU" dirty="0" smtClean="0"/>
              <a:t>Gyógyszerészi nanotechnológia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69791" y="1282890"/>
            <a:ext cx="10178322" cy="5377217"/>
          </a:xfrm>
        </p:spPr>
        <p:txBody>
          <a:bodyPr>
            <a:normAutofit fontScale="92500" lnSpcReduction="10000"/>
          </a:bodyPr>
          <a:lstStyle/>
          <a:p>
            <a:r>
              <a:rPr lang="hu-HU" b="1" dirty="0"/>
              <a:t>Kitozán alapú gyógyszerhordozó rendszerek előállítása és vizsgálata</a:t>
            </a:r>
          </a:p>
          <a:p>
            <a:pPr marL="0" indent="0">
              <a:buNone/>
            </a:pPr>
            <a:r>
              <a:rPr lang="hu-HU" dirty="0" smtClean="0"/>
              <a:t>	Témavezető</a:t>
            </a:r>
            <a:r>
              <a:rPr lang="hu-HU" dirty="0"/>
              <a:t>: Dr. Széchenyi </a:t>
            </a:r>
            <a:r>
              <a:rPr lang="hu-HU" dirty="0" err="1"/>
              <a:t>Aleksandar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	Társtémavezető</a:t>
            </a:r>
            <a:r>
              <a:rPr lang="hu-HU" dirty="0"/>
              <a:t>: </a:t>
            </a:r>
            <a:r>
              <a:rPr lang="hu-HU" dirty="0" smtClean="0"/>
              <a:t> dr.  Vörös-Horváth Barbara</a:t>
            </a:r>
          </a:p>
          <a:p>
            <a:r>
              <a:rPr lang="hu-HU" b="1" dirty="0"/>
              <a:t>Mesterséges membránok előállítása és tesztelése </a:t>
            </a:r>
            <a:r>
              <a:rPr lang="hu-HU" b="1" dirty="0" err="1"/>
              <a:t>dermális</a:t>
            </a:r>
            <a:r>
              <a:rPr lang="hu-HU" b="1" dirty="0"/>
              <a:t>/</a:t>
            </a:r>
            <a:r>
              <a:rPr lang="hu-HU" b="1" dirty="0" err="1"/>
              <a:t>transzdermális</a:t>
            </a:r>
            <a:r>
              <a:rPr lang="hu-HU" b="1" dirty="0"/>
              <a:t> készítmények vizsgálatához</a:t>
            </a:r>
          </a:p>
          <a:p>
            <a:pPr marL="0" indent="0">
              <a:buNone/>
            </a:pPr>
            <a:r>
              <a:rPr lang="hu-HU" dirty="0" smtClean="0"/>
              <a:t>	Témavezető</a:t>
            </a:r>
            <a:r>
              <a:rPr lang="hu-HU" dirty="0"/>
              <a:t>: Dr. Széchenyi </a:t>
            </a:r>
            <a:r>
              <a:rPr lang="hu-HU" dirty="0" err="1"/>
              <a:t>Aleksandar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	Társtémavezető</a:t>
            </a:r>
            <a:r>
              <a:rPr lang="hu-HU" dirty="0"/>
              <a:t>: </a:t>
            </a:r>
            <a:r>
              <a:rPr lang="hu-HU" dirty="0" smtClean="0"/>
              <a:t> dr.  Vörös-Horváth Barbara</a:t>
            </a:r>
          </a:p>
          <a:p>
            <a:pPr>
              <a:lnSpc>
                <a:spcPct val="120000"/>
              </a:lnSpc>
            </a:pPr>
            <a:r>
              <a:rPr lang="hu-HU" b="1" dirty="0" err="1"/>
              <a:t>Mukoadhezivitás</a:t>
            </a:r>
            <a:r>
              <a:rPr lang="hu-HU" b="1" dirty="0"/>
              <a:t> vizsgálati lehetőségei és azok fejlesztése nyálkahártyán alkalmazható készítmények esetén</a:t>
            </a:r>
          </a:p>
          <a:p>
            <a:pPr marL="0" indent="0">
              <a:buNone/>
            </a:pPr>
            <a:r>
              <a:rPr lang="hu-HU" dirty="0" smtClean="0"/>
              <a:t>	Témavezető</a:t>
            </a:r>
            <a:r>
              <a:rPr lang="hu-HU" dirty="0"/>
              <a:t>: Dr. Pál Szilárd</a:t>
            </a:r>
          </a:p>
          <a:p>
            <a:pPr marL="0" indent="0">
              <a:buNone/>
            </a:pPr>
            <a:r>
              <a:rPr lang="hu-HU" dirty="0" smtClean="0"/>
              <a:t>	Társtémavezető</a:t>
            </a:r>
            <a:r>
              <a:rPr lang="hu-HU" dirty="0"/>
              <a:t>: </a:t>
            </a:r>
            <a:r>
              <a:rPr lang="hu-HU" dirty="0" smtClean="0"/>
              <a:t> dr.  Vörös-Horváth Barbara</a:t>
            </a:r>
          </a:p>
          <a:p>
            <a:pPr>
              <a:lnSpc>
                <a:spcPct val="120000"/>
              </a:lnSpc>
            </a:pPr>
            <a:r>
              <a:rPr lang="hu-HU" sz="2100" b="1" dirty="0" smtClean="0"/>
              <a:t>Polimer alapú gyógyszerhordozó rendszerek előállítása és vizsgálata</a:t>
            </a:r>
          </a:p>
          <a:p>
            <a:pPr marL="0" indent="0">
              <a:buNone/>
            </a:pPr>
            <a:r>
              <a:rPr lang="hu-HU" dirty="0" smtClean="0"/>
              <a:t>	Témavezető: Dr. Széchenyi </a:t>
            </a:r>
            <a:r>
              <a:rPr lang="hu-HU" dirty="0" err="1" smtClean="0"/>
              <a:t>Aleksandar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	Társtémavezető</a:t>
            </a:r>
            <a:r>
              <a:rPr lang="hu-HU" dirty="0"/>
              <a:t>: </a:t>
            </a:r>
            <a:r>
              <a:rPr lang="hu-HU" dirty="0" smtClean="0"/>
              <a:t> dr.  Vörös-Horváth </a:t>
            </a:r>
            <a:r>
              <a:rPr lang="hu-HU" dirty="0"/>
              <a:t>Barbara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2160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90263" y="1699394"/>
            <a:ext cx="10178322" cy="1492132"/>
          </a:xfrm>
        </p:spPr>
        <p:txBody>
          <a:bodyPr anchor="ctr"/>
          <a:lstStyle/>
          <a:p>
            <a:pPr algn="ctr"/>
            <a:r>
              <a:rPr lang="hu-HU" dirty="0" smtClean="0"/>
              <a:t>Köszönöm a figyelmet!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09731" y="5097438"/>
            <a:ext cx="5220269" cy="15532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 smtClean="0"/>
              <a:t>Kapcsolat, TDK munkára jelentkezés:</a:t>
            </a:r>
          </a:p>
          <a:p>
            <a:r>
              <a:rPr lang="hu-HU" dirty="0"/>
              <a:t>http://</a:t>
            </a:r>
            <a:r>
              <a:rPr lang="hu-HU" dirty="0" smtClean="0"/>
              <a:t>gytk.pte.hu/hu/egyseg/tdk_temak/1620</a:t>
            </a:r>
          </a:p>
          <a:p>
            <a:r>
              <a:rPr lang="hu-HU" dirty="0" smtClean="0"/>
              <a:t>horvath.barbara@gytk.pte.hu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08991942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Turbulenci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TM10001106[[fn=Jelvény]]</Template>
  <TotalTime>190</TotalTime>
  <Words>320</Words>
  <Application>Microsoft Office PowerPoint</Application>
  <PresentationFormat>Szélesvásznú</PresentationFormat>
  <Paragraphs>56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Impact</vt:lpstr>
      <vt:lpstr>Badge</vt:lpstr>
      <vt:lpstr>Gyógyszertechnológiai és biofarmáciai intézet  tudományos diákköri munka</vt:lpstr>
      <vt:lpstr>Kutatómunka</vt:lpstr>
      <vt:lpstr>Szilárd gyógyszerformák fejlesztése és vizsgálata</vt:lpstr>
      <vt:lpstr>Félszilárd gyógyszerformák fejlesztése és vizsgálata</vt:lpstr>
      <vt:lpstr>Gyógyszerészi nanotechnológia</vt:lpstr>
      <vt:lpstr>Köszönöm a figyelmet!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Barbara Horváth</dc:creator>
  <cp:lastModifiedBy>Barbara Horváth</cp:lastModifiedBy>
  <cp:revision>18</cp:revision>
  <dcterms:created xsi:type="dcterms:W3CDTF">2021-09-27T08:00:19Z</dcterms:created>
  <dcterms:modified xsi:type="dcterms:W3CDTF">2021-09-30T07:08:21Z</dcterms:modified>
</cp:coreProperties>
</file>