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2" r:id="rId2"/>
    <p:sldId id="259" r:id="rId3"/>
    <p:sldId id="258" r:id="rId4"/>
    <p:sldId id="273" r:id="rId5"/>
    <p:sldId id="261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C3EBD-24F9-4E96-AB29-FEE12E44FF5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5808A-298F-4E9B-9CFF-E989DE43D1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342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EC1-8D3C-47C4-8D82-BD61541AADA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0250-E303-4B83-9D0A-ABD20729B5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40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EC1-8D3C-47C4-8D82-BD61541AADA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0250-E303-4B83-9D0A-ABD20729B5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71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EC1-8D3C-47C4-8D82-BD61541AADA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0250-E303-4B83-9D0A-ABD20729B5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62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EC1-8D3C-47C4-8D82-BD61541AADA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0250-E303-4B83-9D0A-ABD20729B5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68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EC1-8D3C-47C4-8D82-BD61541AADA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0250-E303-4B83-9D0A-ABD20729B5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500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EC1-8D3C-47C4-8D82-BD61541AADA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0250-E303-4B83-9D0A-ABD20729B5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0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EC1-8D3C-47C4-8D82-BD61541AADA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0250-E303-4B83-9D0A-ABD20729B5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701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EC1-8D3C-47C4-8D82-BD61541AADA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0250-E303-4B83-9D0A-ABD20729B5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992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EC1-8D3C-47C4-8D82-BD61541AADA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0250-E303-4B83-9D0A-ABD20729B5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38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EC1-8D3C-47C4-8D82-BD61541AADA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0250-E303-4B83-9D0A-ABD20729B5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95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EC1-8D3C-47C4-8D82-BD61541AADA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0250-E303-4B83-9D0A-ABD20729B5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65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AEC1-8D3C-47C4-8D82-BD61541AADA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E0250-E303-4B83-9D0A-ABD20729B5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63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18" Type="http://schemas.openxmlformats.org/officeDocument/2006/relationships/image" Target="../media/image20.png"/><Relationship Id="rId3" Type="http://schemas.openxmlformats.org/officeDocument/2006/relationships/image" Target="../media/image12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image" Target="../media/image11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24" Type="http://schemas.openxmlformats.org/officeDocument/2006/relationships/image" Target="../media/image23.png"/><Relationship Id="rId5" Type="http://schemas.openxmlformats.org/officeDocument/2006/relationships/image" Target="../media/image13.jpe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16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8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41225" y="683538"/>
            <a:ext cx="9144000" cy="2387600"/>
          </a:xfrm>
        </p:spPr>
        <p:txBody>
          <a:bodyPr>
            <a:normAutofit/>
          </a:bodyPr>
          <a:lstStyle/>
          <a:p>
            <a:r>
              <a:rPr lang="hu-HU" dirty="0" smtClean="0"/>
              <a:t>Farmakognóziai Intézet</a:t>
            </a:r>
            <a:br>
              <a:rPr lang="hu-HU" dirty="0" smtClean="0"/>
            </a:br>
            <a:r>
              <a:rPr lang="hu-HU" sz="4800" b="1" dirty="0" smtClean="0"/>
              <a:t>TDK témák</a:t>
            </a:r>
            <a:endParaRPr lang="hu-HU" sz="4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41225" y="3316648"/>
            <a:ext cx="9144000" cy="622232"/>
          </a:xfrm>
        </p:spPr>
        <p:txBody>
          <a:bodyPr/>
          <a:lstStyle/>
          <a:p>
            <a:r>
              <a:rPr lang="hu-HU" dirty="0" smtClean="0"/>
              <a:t>Dr. Farkas Ágnes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049196" y="5980851"/>
            <a:ext cx="392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2021. szeptember 30. Szaknap</a:t>
            </a:r>
            <a:endParaRPr lang="hu-HU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38" y="3923946"/>
            <a:ext cx="1955174" cy="19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15039" y="69081"/>
            <a:ext cx="5563673" cy="1148631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+mn-lt"/>
              </a:rPr>
              <a:t>1. Karotinoid Kutatócsoport</a:t>
            </a:r>
            <a:endParaRPr lang="hu-HU" sz="3600" b="1" dirty="0">
              <a:latin typeface="+mn-lt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788686" y="4140197"/>
            <a:ext cx="7212169" cy="22858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hu-HU" alt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Természetben előforduló </a:t>
            </a:r>
            <a:r>
              <a:rPr lang="hu-HU" altLang="hu-H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karotinoidok</a:t>
            </a:r>
            <a:r>
              <a:rPr lang="hu-HU" alt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analizálása</a:t>
            </a:r>
            <a:r>
              <a:rPr lang="en-US" alt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hu-HU" altLang="hu-H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altLang="hu-H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hu-HU" alt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(pl.</a:t>
            </a:r>
            <a:r>
              <a:rPr lang="en-US" alt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alt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gyógynövények, állatok)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hu-HU" alt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Szerkezetük megismerése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hu-HU" altLang="hu-H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Karotinoid tartalmú élelmiszerek, étrend-kiegészítők kémiai analízise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66" y="1374312"/>
            <a:ext cx="1808667" cy="241719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14" t="11141" r="16499" b="30935"/>
          <a:stretch/>
        </p:blipFill>
        <p:spPr>
          <a:xfrm>
            <a:off x="5573541" y="105687"/>
            <a:ext cx="2087249" cy="1995703"/>
          </a:xfrm>
          <a:prstGeom prst="rect">
            <a:avLst/>
          </a:prstGeom>
        </p:spPr>
      </p:pic>
      <p:pic>
        <p:nvPicPr>
          <p:cNvPr id="9" name="Picture 98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66" y="4269271"/>
            <a:ext cx="16446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D:\GIGI DOKUMENTUMOK\palyazatok\TAMOP\TAMOP OKT ANYAG_2011\MEGVALOSITAS\TANANYAGOK\DIGITAL DRUG ATLAS\+ TÁMOP növényfotók\Verbascum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0139" y="3283728"/>
            <a:ext cx="177323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D:\GIGI DOKUMENTUMOK\szakdolgozok\AOK\2014 Botár Bettina\Mandulás_20120917\Tamus communis termesek_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688" y="493111"/>
            <a:ext cx="2340003" cy="284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573541" y="2080596"/>
            <a:ext cx="212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Prof. Dr. DELI József</a:t>
            </a:r>
            <a:endParaRPr lang="hu-HU" b="1" dirty="0"/>
          </a:p>
        </p:txBody>
      </p:sp>
      <p:pic>
        <p:nvPicPr>
          <p:cNvPr id="12" name="Picture 4" descr="D:\GIGI DOKUMENTUMOK\palyazatok\TAMOP\TAMOP OKT ANYAG_2011\MEGVALOSITAS\TANANYAGOK\PHARMACOGNOSY 1\Pharmacognosy 1_boritolap\Taxus baccata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603" y="183209"/>
            <a:ext cx="2394452" cy="179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berberi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9164" y="2103176"/>
            <a:ext cx="2482434" cy="165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52" y="1103539"/>
            <a:ext cx="1836602" cy="2007764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2468499" y="3093040"/>
            <a:ext cx="2233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Prof. Dr.  MOLNÁR Péter</a:t>
            </a:r>
            <a:endParaRPr lang="hu-HU" sz="1600" dirty="0"/>
          </a:p>
        </p:txBody>
      </p:sp>
      <p:pic>
        <p:nvPicPr>
          <p:cNvPr id="17" name="Picture 8" descr="goji_berries_cropped_pkpc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177" y="2515419"/>
            <a:ext cx="2513392" cy="14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20" y="2967070"/>
            <a:ext cx="2412354" cy="1816532"/>
          </a:xfrm>
          <a:prstGeom prst="rect">
            <a:avLst/>
          </a:prstGeom>
          <a:ln>
            <a:noFill/>
          </a:ln>
        </p:spPr>
      </p:pic>
      <p:pic>
        <p:nvPicPr>
          <p:cNvPr id="43" name="Picture 10" descr="D:\ERDÉLY\Csinód, Egerszék 2007, 2009\Csinód 2009\Faluképek\Kép 370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04609" y="50376"/>
            <a:ext cx="2627615" cy="197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14" descr="D:\ERDÉLY\Erdély 2013\Homoródszentpéter 2013 07\Zoltán Jolán néni\IMG_75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4296" y="51213"/>
            <a:ext cx="1684284" cy="224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17" descr="D:\ERDÉLY\Csinód, Egerszék 2007, 2009\Csinód 2009\Margitka\Kép 25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01025" y="3391051"/>
            <a:ext cx="2090975" cy="156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00004" y="129082"/>
            <a:ext cx="1595886" cy="2256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4" descr="D:\ERDÉLY\Erdővidék 2010\Nagybacon\Farkas Teri néni\Medence 69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16261" y="4887368"/>
            <a:ext cx="2154255" cy="161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25" descr="D:\Farmakognóziai Intézet\Prepi képek\Szövettani prepik2\Levél\Euphorbia pu.levélkm20x.jpg"/>
          <p:cNvPicPr>
            <a:picLocks noChangeAspect="1" noChangeArrowheads="1"/>
          </p:cNvPicPr>
          <p:nvPr/>
        </p:nvPicPr>
        <p:blipFill>
          <a:blip r:embed="rId12" cstate="email">
            <a:lum contrast="1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208491">
            <a:off x="284006" y="5132374"/>
            <a:ext cx="1209896" cy="161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icture 3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379022">
            <a:off x="2283397" y="3558505"/>
            <a:ext cx="1335092" cy="173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Picture 29"/>
          <p:cNvPicPr>
            <a:picLocks noChangeAspect="1" noChangeArrowheads="1"/>
          </p:cNvPicPr>
          <p:nvPr/>
        </p:nvPicPr>
        <p:blipFill>
          <a:blip r:embed="rId16" cstate="email">
            <a:lum contrast="1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52554">
            <a:off x="1266255" y="4451555"/>
            <a:ext cx="1262402" cy="163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4" name="Szalagnyíl lefelé 73"/>
          <p:cNvSpPr/>
          <p:nvPr/>
        </p:nvSpPr>
        <p:spPr>
          <a:xfrm rot="21029538">
            <a:off x="3301350" y="545093"/>
            <a:ext cx="913594" cy="312337"/>
          </a:xfrm>
          <a:prstGeom prst="curvedDownArrow">
            <a:avLst/>
          </a:prstGeom>
          <a:solidFill>
            <a:srgbClr val="FFC000"/>
          </a:solidFill>
          <a:ln w="79375">
            <a:gradFill>
              <a:gsLst>
                <a:gs pos="3000">
                  <a:srgbClr val="003300"/>
                </a:gs>
                <a:gs pos="100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5" name="Szalagnyíl lefelé 74"/>
          <p:cNvSpPr/>
          <p:nvPr/>
        </p:nvSpPr>
        <p:spPr>
          <a:xfrm rot="1140977">
            <a:off x="7159869" y="412880"/>
            <a:ext cx="1451314" cy="551471"/>
          </a:xfrm>
          <a:prstGeom prst="curvedDownArrow">
            <a:avLst/>
          </a:prstGeom>
          <a:solidFill>
            <a:srgbClr val="FFC000"/>
          </a:solidFill>
          <a:ln w="79375">
            <a:gradFill>
              <a:gsLst>
                <a:gs pos="3000">
                  <a:srgbClr val="003300"/>
                </a:gs>
                <a:gs pos="100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7" name="Szalagnyíl lefelé 76"/>
          <p:cNvSpPr/>
          <p:nvPr/>
        </p:nvSpPr>
        <p:spPr>
          <a:xfrm rot="9721958">
            <a:off x="8815587" y="5645870"/>
            <a:ext cx="1201702" cy="417191"/>
          </a:xfrm>
          <a:prstGeom prst="curvedDownArrow">
            <a:avLst>
              <a:gd name="adj1" fmla="val 25000"/>
              <a:gd name="adj2" fmla="val 50000"/>
              <a:gd name="adj3" fmla="val 25860"/>
            </a:avLst>
          </a:prstGeom>
          <a:solidFill>
            <a:srgbClr val="FFC000"/>
          </a:solidFill>
          <a:ln w="79375">
            <a:gradFill>
              <a:gsLst>
                <a:gs pos="3000">
                  <a:srgbClr val="003300"/>
                </a:gs>
                <a:gs pos="100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9" name="Szalagnyíl lefelé 78"/>
          <p:cNvSpPr/>
          <p:nvPr/>
        </p:nvSpPr>
        <p:spPr>
          <a:xfrm rot="11601771">
            <a:off x="2952327" y="5915860"/>
            <a:ext cx="1976455" cy="520281"/>
          </a:xfrm>
          <a:prstGeom prst="curvedDownArrow">
            <a:avLst/>
          </a:prstGeom>
          <a:solidFill>
            <a:srgbClr val="FFC000"/>
          </a:solidFill>
          <a:ln w="79375">
            <a:gradFill>
              <a:gsLst>
                <a:gs pos="3000">
                  <a:srgbClr val="003300"/>
                </a:gs>
                <a:gs pos="100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840136" y="1949054"/>
            <a:ext cx="1696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err="1" smtClean="0">
                <a:latin typeface="Californian FB" panose="0207040306080B030204" pitchFamily="18" charset="0"/>
              </a:rPr>
              <a:t>irodalmazás</a:t>
            </a:r>
            <a:endParaRPr lang="hu-HU" altLang="hu-HU" sz="2400" dirty="0">
              <a:latin typeface="Californian FB" panose="0207040306080B030204" pitchFamily="18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987580" y="2365802"/>
            <a:ext cx="68316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600" b="1" dirty="0" smtClean="0">
                <a:latin typeface="+mn-lt"/>
              </a:rPr>
              <a:t>2. </a:t>
            </a:r>
            <a:r>
              <a:rPr lang="hu-HU" altLang="hu-HU" sz="3600" b="1" dirty="0" err="1" smtClean="0">
                <a:latin typeface="+mn-lt"/>
              </a:rPr>
              <a:t>Etnobotanikai</a:t>
            </a:r>
            <a:r>
              <a:rPr lang="hu-HU" altLang="hu-HU" sz="3600" b="1" dirty="0" smtClean="0">
                <a:latin typeface="+mn-lt"/>
              </a:rPr>
              <a:t> Kutatócsoport </a:t>
            </a:r>
            <a:endParaRPr lang="hu-HU" altLang="hu-HU" sz="3600" b="1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hu-HU" alt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PAPP Nóra</a:t>
            </a:r>
            <a:endParaRPr lang="hu-HU" altLang="hu-H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Kép 39"/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73" y="129082"/>
            <a:ext cx="2833312" cy="189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4815521" y="1877501"/>
            <a:ext cx="1627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Californian FB" panose="0207040306080B030204" pitchFamily="18" charset="0"/>
              </a:rPr>
              <a:t>adatgyűjtés</a:t>
            </a:r>
            <a:endParaRPr lang="hu-HU" altLang="hu-HU" sz="2400" dirty="0">
              <a:latin typeface="Californian FB" panose="0207040306080B030204" pitchFamily="18" charset="0"/>
            </a:endParaRPr>
          </a:p>
        </p:txBody>
      </p:sp>
      <p:pic>
        <p:nvPicPr>
          <p:cNvPr id="42" name="Picture 18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09760" y="1809262"/>
            <a:ext cx="2166310" cy="168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10101025" y="4911047"/>
            <a:ext cx="2016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Californian FB" panose="0207040306080B030204" pitchFamily="18" charset="0"/>
              </a:rPr>
              <a:t>Interjúk, adatrögzítés</a:t>
            </a:r>
            <a:endParaRPr lang="hu-HU" altLang="hu-HU" sz="2400" dirty="0">
              <a:latin typeface="Californian FB" panose="0207040306080B030204" pitchFamily="18" charset="0"/>
            </a:endParaRPr>
          </a:p>
        </p:txBody>
      </p:sp>
      <p:pic>
        <p:nvPicPr>
          <p:cNvPr id="48" name="Picture 7" descr="DSCF4170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6977">
            <a:off x="7221456" y="5508923"/>
            <a:ext cx="1534359" cy="1150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" descr="TAnko Jutak gyogynovenyei 09 juni (1)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5829">
            <a:off x="6747603" y="4523892"/>
            <a:ext cx="1485429" cy="1114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2963599" y="5124851"/>
            <a:ext cx="2629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latin typeface="Californian FB" panose="0207040306080B030204" pitchFamily="18" charset="0"/>
              </a:rPr>
              <a:t>Növények kiválasztása további vizsgálatokhoz </a:t>
            </a:r>
            <a:endParaRPr lang="hu-HU" altLang="hu-HU" sz="1800" dirty="0">
              <a:latin typeface="Californian FB" panose="0207040306080B030204" pitchFamily="18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5673506" y="6396335"/>
            <a:ext cx="2678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Californian FB" panose="0207040306080B030204" pitchFamily="18" charset="0"/>
              </a:rPr>
              <a:t>Adatok kiértékelése</a:t>
            </a:r>
            <a:endParaRPr lang="hu-HU" altLang="hu-HU" sz="2400" dirty="0">
              <a:latin typeface="Californian FB" panose="0207040306080B030204" pitchFamily="18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 rot="20326767">
            <a:off x="19199" y="5142181"/>
            <a:ext cx="11977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latin typeface="Californian FB" panose="0207040306080B030204" pitchFamily="18" charset="0"/>
              </a:rPr>
              <a:t>szövettan</a:t>
            </a:r>
            <a:endParaRPr lang="hu-HU" altLang="hu-HU" sz="2000" dirty="0">
              <a:latin typeface="Californian FB" panose="0207040306080B030204" pitchFamily="18" charset="0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 rot="20380748">
            <a:off x="1844700" y="3255199"/>
            <a:ext cx="1542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latin typeface="Californian FB" panose="0207040306080B030204" pitchFamily="18" charset="0"/>
              </a:rPr>
              <a:t>farmakológia</a:t>
            </a:r>
            <a:endParaRPr lang="hu-HU" altLang="hu-HU" sz="2000" dirty="0">
              <a:latin typeface="Californian FB" panose="0207040306080B030204" pitchFamily="18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 rot="20380748">
            <a:off x="940132" y="4079831"/>
            <a:ext cx="11753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err="1" smtClean="0">
                <a:latin typeface="Californian FB" panose="0207040306080B030204" pitchFamily="18" charset="0"/>
              </a:rPr>
              <a:t>fitokémia</a:t>
            </a:r>
            <a:endParaRPr lang="hu-HU" altLang="hu-HU" sz="2000" dirty="0" smtClean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lcím 2"/>
          <p:cNvSpPr>
            <a:spLocks noGrp="1"/>
          </p:cNvSpPr>
          <p:nvPr>
            <p:ph type="subTitle" idx="1"/>
          </p:nvPr>
        </p:nvSpPr>
        <p:spPr>
          <a:xfrm>
            <a:off x="90153" y="1419925"/>
            <a:ext cx="9495867" cy="697412"/>
          </a:xfrm>
        </p:spPr>
        <p:txBody>
          <a:bodyPr>
            <a:noAutofit/>
          </a:bodyPr>
          <a:lstStyle/>
          <a:p>
            <a:r>
              <a:rPr lang="hu-HU" altLang="hu-HU" sz="3600" b="1" dirty="0"/>
              <a:t>3. </a:t>
            </a:r>
            <a:r>
              <a:rPr lang="hu-HU" altLang="hu-HU" sz="3600" b="1" dirty="0" smtClean="0"/>
              <a:t>Virágbiológiai-Méhészeti Kutatócsoport</a:t>
            </a:r>
            <a:endParaRPr lang="hu-HU" altLang="hu-HU" sz="3600" dirty="0" smtClean="0">
              <a:solidFill>
                <a:srgbClr val="990033"/>
              </a:solidFill>
            </a:endParaRPr>
          </a:p>
        </p:txBody>
      </p:sp>
      <p:pic>
        <p:nvPicPr>
          <p:cNvPr id="7173" name="Picture 19" descr="P41855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163" y="174502"/>
            <a:ext cx="15287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16" descr="2-54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696" y="160472"/>
            <a:ext cx="1404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P709628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5867" y="171326"/>
            <a:ext cx="1169067" cy="12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8" descr="DSCN0514_Agif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867" y="160472"/>
            <a:ext cx="1533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Tartalom hely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92" y="158627"/>
            <a:ext cx="14763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Kép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681" y="211059"/>
            <a:ext cx="1520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Kép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995" y="171326"/>
            <a:ext cx="1203325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132" y="2044440"/>
            <a:ext cx="2561050" cy="1920789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5828816" y="3965229"/>
            <a:ext cx="2233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Dr. FARKAS Ágnes</a:t>
            </a: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48992" y="2121285"/>
            <a:ext cx="5742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/>
              <a:t>G</a:t>
            </a:r>
            <a:r>
              <a:rPr lang="en-GB" sz="2000" b="1" dirty="0" err="1" smtClean="0"/>
              <a:t>yógynövények</a:t>
            </a:r>
            <a:r>
              <a:rPr lang="en-GB" sz="2000" b="1" dirty="0" smtClean="0"/>
              <a:t> </a:t>
            </a:r>
            <a:r>
              <a:rPr lang="en-GB" sz="2000" dirty="0" err="1"/>
              <a:t>virág</a:t>
            </a:r>
            <a:r>
              <a:rPr lang="en-GB" sz="2000" dirty="0"/>
              <a:t>-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hu-HU" sz="2000" dirty="0" smtClean="0"/>
              <a:t>meg</a:t>
            </a:r>
            <a:r>
              <a:rPr lang="en-GB" sz="2000" dirty="0" err="1" smtClean="0"/>
              <a:t>porzásbiológiája</a:t>
            </a:r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/>
              <a:t>Mézelő </a:t>
            </a:r>
            <a:r>
              <a:rPr lang="en-GB" sz="2000" dirty="0" err="1" smtClean="0"/>
              <a:t>gyógynövények</a:t>
            </a:r>
            <a:r>
              <a:rPr lang="hu-HU" sz="2000" dirty="0" smtClean="0"/>
              <a:t> nektárvizsgálata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/>
              <a:t>Fajtamézek</a:t>
            </a:r>
            <a:r>
              <a:rPr lang="hu-HU" sz="2000" dirty="0" smtClean="0"/>
              <a:t> azonosítása:</a:t>
            </a:r>
            <a:endParaRPr lang="hu-HU" sz="2000" dirty="0"/>
          </a:p>
          <a:p>
            <a:r>
              <a:rPr lang="hu-HU" sz="2000" dirty="0" smtClean="0"/>
              <a:t>	</a:t>
            </a:r>
            <a:r>
              <a:rPr lang="en-GB" sz="2000" dirty="0" err="1" smtClean="0"/>
              <a:t>fizikai-kémiai</a:t>
            </a:r>
            <a:r>
              <a:rPr lang="en-GB" sz="2000" dirty="0" smtClean="0"/>
              <a:t> </a:t>
            </a:r>
            <a:r>
              <a:rPr lang="en-GB" sz="2000" dirty="0" err="1" smtClean="0"/>
              <a:t>jellemző</a:t>
            </a:r>
            <a:r>
              <a:rPr lang="hu-HU" sz="2000" dirty="0" smtClean="0"/>
              <a:t>k, pollenanalízis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A </a:t>
            </a:r>
            <a:r>
              <a:rPr lang="en-GB" sz="2000" dirty="0" err="1" smtClean="0"/>
              <a:t>méz</a:t>
            </a:r>
            <a:r>
              <a:rPr lang="en-GB" sz="2000" dirty="0" smtClean="0"/>
              <a:t> </a:t>
            </a:r>
            <a:r>
              <a:rPr lang="en-GB" sz="2000" dirty="0" err="1" smtClean="0"/>
              <a:t>egészség</a:t>
            </a:r>
            <a:r>
              <a:rPr lang="hu-HU" sz="2000" dirty="0" smtClean="0"/>
              <a:t>re gyakorolt hatásai: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antioxidáns, </a:t>
            </a:r>
            <a:r>
              <a:rPr lang="hu-HU" sz="2000" dirty="0" err="1" smtClean="0"/>
              <a:t>antimikrobás</a:t>
            </a:r>
            <a:r>
              <a:rPr lang="hu-HU" sz="2000" dirty="0" smtClean="0"/>
              <a:t> aktivitás</a:t>
            </a:r>
            <a:endParaRPr lang="en-GB" sz="200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522" y="1515839"/>
            <a:ext cx="2604340" cy="19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8641" y="171326"/>
            <a:ext cx="921045" cy="12280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83" y="4169268"/>
            <a:ext cx="3211014" cy="2408261"/>
          </a:xfrm>
          <a:prstGeom prst="rect">
            <a:avLst/>
          </a:prstGeom>
        </p:spPr>
      </p:pic>
      <p:pic>
        <p:nvPicPr>
          <p:cNvPr id="19" name="Kép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081" y="4376473"/>
            <a:ext cx="2063332" cy="22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Kép 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758" y="3604217"/>
            <a:ext cx="2114600" cy="304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F4955E2F-1F9D-4B1F-94E8-07FE0D23151D}"/>
              </a:ext>
            </a:extLst>
          </p:cNvPr>
          <p:cNvGrpSpPr/>
          <p:nvPr/>
        </p:nvGrpSpPr>
        <p:grpSpPr>
          <a:xfrm>
            <a:off x="6935912" y="4387999"/>
            <a:ext cx="2253445" cy="2154469"/>
            <a:chOff x="1059630" y="1293915"/>
            <a:chExt cx="4031566" cy="3958192"/>
          </a:xfrm>
        </p:grpSpPr>
        <p:pic>
          <p:nvPicPr>
            <p:cNvPr id="22" name="Kép 21" descr="A képen zene, beltéri, asztal, csésze látható&#10;&#10;Automatikusan generált leírás">
              <a:extLst>
                <a:ext uri="{FF2B5EF4-FFF2-40B4-BE49-F238E27FC236}">
                  <a16:creationId xmlns:a16="http://schemas.microsoft.com/office/drawing/2014/main" id="{ED0F6884-06FA-49FA-973A-2D307544A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30" y="1293915"/>
              <a:ext cx="4031566" cy="39581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53CA88C0-0D43-4FFD-8925-231FE39E8B53}"/>
                </a:ext>
              </a:extLst>
            </p:cNvPr>
            <p:cNvSpPr txBox="1"/>
            <p:nvPr/>
          </p:nvSpPr>
          <p:spPr>
            <a:xfrm>
              <a:off x="1833406" y="2452060"/>
              <a:ext cx="42426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900" b="1" dirty="0"/>
                <a:t>A</a:t>
              </a:r>
            </a:p>
          </p:txBody>
        </p:sp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8B2D98B4-9E32-4EFE-81A0-CFC9510BF08F}"/>
                </a:ext>
              </a:extLst>
            </p:cNvPr>
            <p:cNvSpPr txBox="1"/>
            <p:nvPr/>
          </p:nvSpPr>
          <p:spPr>
            <a:xfrm>
              <a:off x="3141844" y="2420209"/>
              <a:ext cx="2434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900" b="1" dirty="0"/>
                <a:t>H</a:t>
              </a:r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38848EB6-6C32-458E-A3D2-797792A54848}"/>
                </a:ext>
              </a:extLst>
            </p:cNvPr>
            <p:cNvSpPr txBox="1"/>
            <p:nvPr/>
          </p:nvSpPr>
          <p:spPr>
            <a:xfrm>
              <a:off x="1913289" y="3818428"/>
              <a:ext cx="42426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900" b="1" dirty="0"/>
                <a:t>N</a:t>
              </a:r>
            </a:p>
          </p:txBody>
        </p:sp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id="{AF902E90-2E59-4658-A60D-AF72A3B14A06}"/>
                </a:ext>
              </a:extLst>
            </p:cNvPr>
            <p:cNvSpPr txBox="1"/>
            <p:nvPr/>
          </p:nvSpPr>
          <p:spPr>
            <a:xfrm>
              <a:off x="3281551" y="3370451"/>
              <a:ext cx="42426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900" b="1" dirty="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7796303" y="1780494"/>
            <a:ext cx="4949825" cy="449262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Dr. HORVÁTH Györgyi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869827" y="2168043"/>
            <a:ext cx="9495867" cy="69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3600" b="1" dirty="0">
                <a:solidFill>
                  <a:schemeClr val="tx1"/>
                </a:solidFill>
              </a:rPr>
              <a:t>4</a:t>
            </a:r>
            <a:r>
              <a:rPr lang="hu-HU" altLang="hu-HU" sz="3600" b="1" dirty="0" smtClean="0">
                <a:solidFill>
                  <a:schemeClr val="tx1"/>
                </a:solidFill>
              </a:rPr>
              <a:t>. Illóolaj Kutatócsoport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pic>
        <p:nvPicPr>
          <p:cNvPr id="7" name="Kép 6" descr="A képen fekete, halom látható&#10;&#10;Automatikusan generált leírás">
            <a:extLst>
              <a:ext uri="{FF2B5EF4-FFF2-40B4-BE49-F238E27FC236}">
                <a16:creationId xmlns:a16="http://schemas.microsoft.com/office/drawing/2014/main" id="{A719A605-1898-4219-B491-42203F7B26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41554" y="136228"/>
            <a:ext cx="1494765" cy="1993020"/>
          </a:xfrm>
          <a:prstGeom prst="rect">
            <a:avLst/>
          </a:prstGeom>
        </p:spPr>
      </p:pic>
      <p:pic>
        <p:nvPicPr>
          <p:cNvPr id="8" name="Kép 7" descr="A képen emlősök, macska, állás, fehér látható&#10;&#10;Automatikusan generált leírás">
            <a:extLst>
              <a:ext uri="{FF2B5EF4-FFF2-40B4-BE49-F238E27FC236}">
                <a16:creationId xmlns:a16="http://schemas.microsoft.com/office/drawing/2014/main" id="{7A9A7BCC-5D86-479D-BBA7-451DFEE46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927" y="118770"/>
            <a:ext cx="1457111" cy="198203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237" y="165528"/>
            <a:ext cx="1023296" cy="136439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921" y="145671"/>
            <a:ext cx="2077190" cy="138425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029" y="165528"/>
            <a:ext cx="1856795" cy="139080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742" y="165528"/>
            <a:ext cx="1071296" cy="142677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956" y="165528"/>
            <a:ext cx="1920670" cy="1437557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04758" y="2823782"/>
            <a:ext cx="6673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b="1" dirty="0" smtClean="0"/>
              <a:t>Illóolajok légúti alkalmazása</a:t>
            </a:r>
            <a:endParaRPr lang="hu-HU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b="1" dirty="0" smtClean="0"/>
              <a:t>Illóolaj tartalmú készítmények helyi hatása </a:t>
            </a:r>
            <a:r>
              <a:rPr lang="hu-HU" sz="2000" b="1" i="1" dirty="0" smtClean="0"/>
              <a:t>(bőrgyulladás)</a:t>
            </a:r>
            <a:endParaRPr lang="hu-HU" sz="2000" dirty="0" smtClean="0">
              <a:sym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dirty="0" smtClean="0"/>
              <a:t>Terápiás jelentőség, hatásmechanizmus</a:t>
            </a:r>
            <a:endParaRPr lang="hu-HU" sz="2000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944" y="4029207"/>
            <a:ext cx="1511505" cy="2282329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1914519" y="6336150"/>
            <a:ext cx="172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Szövettan</a:t>
            </a:r>
            <a:endParaRPr lang="hu-HU" dirty="0"/>
          </a:p>
        </p:txBody>
      </p:sp>
      <p:pic>
        <p:nvPicPr>
          <p:cNvPr id="21" name="Kép 20" descr="A képen beltéri, műanyag, üres, motor látható&#10;&#10;Automatikusan generált leírás">
            <a:extLst>
              <a:ext uri="{FF2B5EF4-FFF2-40B4-BE49-F238E27FC236}">
                <a16:creationId xmlns:a16="http://schemas.microsoft.com/office/drawing/2014/main" id="{ED1C5B78-E2FA-47CA-9869-7EB2BB09DDA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-170865" y="4550553"/>
            <a:ext cx="2606730" cy="1564038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10632" y="3857092"/>
            <a:ext cx="2206472" cy="2544251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6680" y="4543962"/>
            <a:ext cx="3215441" cy="1630712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7708125" y="2617305"/>
            <a:ext cx="448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Antibakteriális hatás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Biofilm képződést gátló hatás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Antibakteriális hatás hátterében álló mechanizmusok </a:t>
            </a:r>
          </a:p>
        </p:txBody>
      </p:sp>
      <p:pic>
        <p:nvPicPr>
          <p:cNvPr id="26" name="Kép 44" descr="A képen palack látható&#10;&#10;Automatikusan generált leírás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2121" y="4329651"/>
            <a:ext cx="2458881" cy="17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894" y="1620565"/>
            <a:ext cx="1692848" cy="970154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3734167" y="6232454"/>
            <a:ext cx="245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Antibakteriális hatás vizsgálat (TLC-DB)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9599175" y="6059151"/>
            <a:ext cx="245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Biofilm képződést gátló vizsgálat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55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123</Words>
  <Application>Microsoft Office PowerPoint</Application>
  <PresentationFormat>Szélesvásznú</PresentationFormat>
  <Paragraphs>43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Californian FB</vt:lpstr>
      <vt:lpstr>Symbol</vt:lpstr>
      <vt:lpstr>Wingdings</vt:lpstr>
      <vt:lpstr>Office-téma</vt:lpstr>
      <vt:lpstr>Farmakognóziai Intézet TDK témák</vt:lpstr>
      <vt:lpstr>1. Karotinoid Kutatócsoport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Papp Nóra</dc:creator>
  <cp:lastModifiedBy>Dr. Farkas Ágnes</cp:lastModifiedBy>
  <cp:revision>56</cp:revision>
  <dcterms:created xsi:type="dcterms:W3CDTF">2021-09-07T15:45:43Z</dcterms:created>
  <dcterms:modified xsi:type="dcterms:W3CDTF">2021-09-29T19:59:07Z</dcterms:modified>
</cp:coreProperties>
</file>